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66"/>
  </p:notesMasterIdLst>
  <p:sldIdLst>
    <p:sldId id="278" r:id="rId2"/>
    <p:sldId id="257" r:id="rId3"/>
    <p:sldId id="308" r:id="rId4"/>
    <p:sldId id="279" r:id="rId5"/>
    <p:sldId id="290" r:id="rId6"/>
    <p:sldId id="260" r:id="rId7"/>
    <p:sldId id="259" r:id="rId8"/>
    <p:sldId id="280" r:id="rId9"/>
    <p:sldId id="263" r:id="rId10"/>
    <p:sldId id="265" r:id="rId11"/>
    <p:sldId id="267" r:id="rId12"/>
    <p:sldId id="284" r:id="rId13"/>
    <p:sldId id="269" r:id="rId14"/>
    <p:sldId id="291" r:id="rId15"/>
    <p:sldId id="292" r:id="rId16"/>
    <p:sldId id="293" r:id="rId17"/>
    <p:sldId id="294" r:id="rId18"/>
    <p:sldId id="271" r:id="rId19"/>
    <p:sldId id="272" r:id="rId20"/>
    <p:sldId id="270" r:id="rId21"/>
    <p:sldId id="295" r:id="rId22"/>
    <p:sldId id="577" r:id="rId23"/>
    <p:sldId id="297" r:id="rId24"/>
    <p:sldId id="298" r:id="rId25"/>
    <p:sldId id="299" r:id="rId26"/>
    <p:sldId id="300" r:id="rId27"/>
    <p:sldId id="578" r:id="rId28"/>
    <p:sldId id="581" r:id="rId29"/>
    <p:sldId id="580" r:id="rId30"/>
    <p:sldId id="582" r:id="rId31"/>
    <p:sldId id="583" r:id="rId32"/>
    <p:sldId id="579" r:id="rId33"/>
    <p:sldId id="585" r:id="rId34"/>
    <p:sldId id="586" r:id="rId35"/>
    <p:sldId id="584" r:id="rId36"/>
    <p:sldId id="587" r:id="rId37"/>
    <p:sldId id="588" r:id="rId38"/>
    <p:sldId id="589" r:id="rId39"/>
    <p:sldId id="590" r:id="rId40"/>
    <p:sldId id="591" r:id="rId41"/>
    <p:sldId id="592" r:id="rId42"/>
    <p:sldId id="593" r:id="rId43"/>
    <p:sldId id="594" r:id="rId44"/>
    <p:sldId id="595" r:id="rId45"/>
    <p:sldId id="602" r:id="rId46"/>
    <p:sldId id="596" r:id="rId47"/>
    <p:sldId id="597" r:id="rId48"/>
    <p:sldId id="598" r:id="rId49"/>
    <p:sldId id="600" r:id="rId50"/>
    <p:sldId id="601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288" r:id="rId59"/>
    <p:sldId id="274" r:id="rId60"/>
    <p:sldId id="285" r:id="rId61"/>
    <p:sldId id="570" r:id="rId62"/>
    <p:sldId id="576" r:id="rId63"/>
    <p:sldId id="311" r:id="rId64"/>
    <p:sldId id="312" r:id="rId65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BD175BE-DB36-4C16-A51A-915251919B6E}">
          <p14:sldIdLst>
            <p14:sldId id="278"/>
            <p14:sldId id="257"/>
            <p14:sldId id="308"/>
          </p14:sldIdLst>
        </p14:section>
        <p14:section name="Software Development" id="{53E5AA4B-F7B2-48BE-89FF-4925D0D4E81C}">
          <p14:sldIdLst>
            <p14:sldId id="279"/>
            <p14:sldId id="290"/>
            <p14:sldId id="260"/>
            <p14:sldId id="259"/>
            <p14:sldId id="280"/>
            <p14:sldId id="263"/>
            <p14:sldId id="265"/>
            <p14:sldId id="267"/>
          </p14:sldIdLst>
        </p14:section>
        <p14:section name="Bugs" id="{F7EA1E21-CA06-49E5-9CF1-43223B095714}">
          <p14:sldIdLst>
            <p14:sldId id="284"/>
            <p14:sldId id="269"/>
            <p14:sldId id="291"/>
            <p14:sldId id="292"/>
            <p14:sldId id="293"/>
            <p14:sldId id="294"/>
            <p14:sldId id="271"/>
            <p14:sldId id="272"/>
          </p14:sldIdLst>
        </p14:section>
        <p14:section name="What is Testing?" id="{5CFD6ACB-1A6E-4A15-BC3B-87DD10E5F351}">
          <p14:sldIdLst>
            <p14:sldId id="270"/>
            <p14:sldId id="295"/>
            <p14:sldId id="577"/>
            <p14:sldId id="297"/>
            <p14:sldId id="298"/>
            <p14:sldId id="299"/>
            <p14:sldId id="300"/>
          </p14:sldIdLst>
        </p14:section>
        <p14:section name="QA Responsibilities" id="{114A3BE9-134D-43C5-8843-9525A1DF8C60}">
          <p14:sldIdLst>
            <p14:sldId id="578"/>
            <p14:sldId id="581"/>
            <p14:sldId id="580"/>
            <p14:sldId id="582"/>
            <p14:sldId id="583"/>
            <p14:sldId id="579"/>
            <p14:sldId id="585"/>
            <p14:sldId id="586"/>
            <p14:sldId id="584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602"/>
            <p14:sldId id="596"/>
            <p14:sldId id="597"/>
            <p14:sldId id="598"/>
            <p14:sldId id="600"/>
            <p14:sldId id="601"/>
          </p14:sldIdLst>
        </p14:section>
        <p14:section name="Test Principles" id="{2AD484D1-E4EC-4918-A1D4-2C0026F34696}">
          <p14:sldIdLst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Conclusion" id="{438E7D81-B1B0-4BB7-BA7F-4A31CC335AA3}">
          <p14:sldIdLst>
            <p14:sldId id="288"/>
            <p14:sldId id="274"/>
            <p14:sldId id="285"/>
            <p14:sldId id="570"/>
            <p14:sldId id="576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5232" autoAdjust="0"/>
  </p:normalViewPr>
  <p:slideViewPr>
    <p:cSldViewPr>
      <p:cViewPr varScale="1">
        <p:scale>
          <a:sx n="89" d="100"/>
          <a:sy n="89" d="100"/>
        </p:scale>
        <p:origin x="370" y="8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5124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11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176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941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00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137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248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410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915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547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5232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39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91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579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054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802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840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6296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031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753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110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808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32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308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983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777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695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953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010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19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065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13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332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79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6406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536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441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573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868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533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03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857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91974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5946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5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1301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9518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561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52493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97551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63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b="0" i="0" u="sng" strike="noStrike" cap="none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43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54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42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NonCommercial</a:t>
            </a:r>
            <a:r>
              <a:rPr lang="en-US" sz="1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0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ShareAlike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50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0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36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0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7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51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216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2910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692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52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288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7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96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3/22/2019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47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70" r:id="rId7"/>
    <p:sldLayoutId id="214748366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1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qb.org/downloads/send/2-foundation-level-documents/3-foundation-level-syllabus-2011.html4" TargetMode="External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QualityAssuranceTeam/source" TargetMode="External"/><Relationship Id="rId5" Type="http://schemas.openxmlformats.org/officeDocument/2006/relationships/hyperlink" Target="https://leanpub.com/selenium-webdriver-book" TargetMode="External"/><Relationship Id="rId4" Type="http://schemas.openxmlformats.org/officeDocument/2006/relationships/hyperlink" Target="http://www.w3schools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bg/courses/technology-fundamentals" TargetMode="Externa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106.png"/><Relationship Id="rId26" Type="http://schemas.openxmlformats.org/officeDocument/2006/relationships/image" Target="../media/image40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s://motion-software.com/" TargetMode="External"/><Relationship Id="rId12" Type="http://schemas.openxmlformats.org/officeDocument/2006/relationships/image" Target="../media/image104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08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09.png"/><Relationship Id="rId10" Type="http://schemas.openxmlformats.org/officeDocument/2006/relationships/image" Target="../media/image103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100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9.png"/><Relationship Id="rId22" Type="http://schemas.openxmlformats.org/officeDocument/2006/relationships/image" Target="../media/image33.png"/><Relationship Id="rId27" Type="http://schemas.openxmlformats.org/officeDocument/2006/relationships/hyperlink" Target="http://smartit.bg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110.jpeg"/><Relationship Id="rId7" Type="http://schemas.openxmlformats.org/officeDocument/2006/relationships/image" Target="../media/image11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111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113.gi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1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Introduction to Software Development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QA Fundamentals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754670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89116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93812" y="5013176"/>
            <a:ext cx="2950749" cy="958971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93812" y="5437402"/>
            <a:ext cx="2950749" cy="847980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</a:p>
          <a:p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 rot="20622077">
            <a:off x="7283259" y="2210689"/>
            <a:ext cx="218231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lang="en-US" sz="2000" dirty="0">
              <a:solidFill>
                <a:schemeClr val="bg1"/>
              </a:solidFill>
            </a:endParaRPr>
          </a:p>
          <a:p>
            <a:pPr lvl="0" algn="ctr">
              <a:lnSpc>
                <a:spcPct val="85000"/>
              </a:lnSpc>
            </a:pPr>
            <a:r>
              <a:rPr lang="en-US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Fundamentals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00" y="2256972"/>
            <a:ext cx="4663598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The concept has been introduced in 1999 in Java Servlets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A major leap in the software distribution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Browsers and technologies are developed in favor of web apps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2005 – the term Ajax was coined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2011 – HTML5 was finalized</a:t>
            </a:r>
            <a:endParaRPr sz="3200" dirty="0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Web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145" y="3439949"/>
            <a:ext cx="3240360" cy="324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88" y="4639519"/>
            <a:ext cx="4248472" cy="2039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App distribution platforms began appearing in 2008</a:t>
            </a:r>
            <a:endParaRPr lang="en-US" sz="3400" dirty="0">
              <a:sym typeface="Calibri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Apple app store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Google play</a:t>
            </a:r>
            <a:endParaRPr lang="en-US" sz="3200" dirty="0">
              <a:sym typeface="Consolas"/>
            </a:endParaRPr>
          </a:p>
          <a:p>
            <a:pPr marL="837813" lvl="1" indent="-304747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b="0" i="0" u="none" strike="noStrike" cap="none" dirty="0">
                <a:ea typeface="Consolas"/>
                <a:cs typeface="Consolas"/>
                <a:sym typeface="Consolas"/>
              </a:rPr>
              <a:t>Windows phone store</a:t>
            </a:r>
            <a:endParaRPr sz="3200" b="0" i="0" u="none" strike="noStrike" cap="none" dirty="0">
              <a:ea typeface="Consolas"/>
              <a:cs typeface="Consolas"/>
              <a:sym typeface="Consolas"/>
            </a:endParaRPr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Started as productivity and information retrieval apps</a:t>
            </a:r>
            <a:endParaRPr sz="3400"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ea typeface="Calibri"/>
                <a:cs typeface="Calibri"/>
                <a:sym typeface="Calibri"/>
              </a:rPr>
              <a:t>Reached bigger market share than retail software</a:t>
            </a:r>
            <a:endParaRPr sz="3400" dirty="0"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Mobile Applications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Shape 176" descr="http://utahgrizzlies.com.ismmedia.com/ISM3/std-content/repos/Top/available-on-iphone-app-store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4132" y="4998591"/>
            <a:ext cx="3581401" cy="121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http://mobiledevmemo.com/wp-content/uploads/2014/10/google-pla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8004" y="4737330"/>
            <a:ext cx="2438399" cy="174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3812" y="4704825"/>
            <a:ext cx="10958928" cy="768084"/>
          </a:xfrm>
        </p:spPr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Bugs!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36" y="1081344"/>
            <a:ext cx="324036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06423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Human being can make an </a:t>
            </a:r>
            <a:r>
              <a:rPr lang="en-US" b="1" dirty="0">
                <a:solidFill>
                  <a:srgbClr val="FFC000"/>
                </a:solidFill>
              </a:rPr>
              <a:t>error (mistake)</a:t>
            </a:r>
          </a:p>
          <a:p>
            <a:pPr>
              <a:lnSpc>
                <a:spcPct val="100000"/>
              </a:lnSpc>
            </a:pPr>
            <a:r>
              <a:rPr lang="en-US" dirty="0"/>
              <a:t>Errors produce </a:t>
            </a:r>
            <a:r>
              <a:rPr lang="en-US" b="1" dirty="0">
                <a:solidFill>
                  <a:srgbClr val="FFC000"/>
                </a:solidFill>
              </a:rPr>
              <a:t>defects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Defects are </a:t>
            </a:r>
            <a:r>
              <a:rPr lang="en-US" sz="3200" b="1" dirty="0">
                <a:solidFill>
                  <a:srgbClr val="FFC000"/>
                </a:solidFill>
              </a:rPr>
              <a:t>faults / bugs </a:t>
            </a:r>
            <a:r>
              <a:rPr lang="en-US" sz="3200" dirty="0"/>
              <a:t>in the program </a:t>
            </a:r>
            <a:r>
              <a:rPr lang="bg-BG" sz="3200" dirty="0"/>
              <a:t/>
            </a:r>
            <a:br>
              <a:rPr lang="bg-BG" sz="3200" dirty="0"/>
            </a:br>
            <a:r>
              <a:rPr lang="en-US" sz="3200" dirty="0"/>
              <a:t>code, or in a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If a defect in code is executed, that might cause a </a:t>
            </a:r>
            <a:r>
              <a:rPr lang="en-US" b="1" dirty="0">
                <a:solidFill>
                  <a:srgbClr val="FFC000"/>
                </a:solidFill>
              </a:rPr>
              <a:t>failure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Fail to do what it should do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something it shouldn’t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830" y="3212976"/>
            <a:ext cx="3593925" cy="2664296"/>
          </a:xfrm>
          <a:prstGeom prst="roundRect">
            <a:avLst>
              <a:gd name="adj" fmla="val 9983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human factor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Humans make </a:t>
            </a:r>
            <a:r>
              <a:rPr lang="en-US" b="1" dirty="0">
                <a:solidFill>
                  <a:srgbClr val="FFC000"/>
                </a:solidFill>
              </a:rPr>
              <a:t>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Poor </a:t>
            </a:r>
            <a:r>
              <a:rPr lang="en-US" b="1" dirty="0">
                <a:solidFill>
                  <a:srgbClr val="FFC000"/>
                </a:solidFill>
              </a:rPr>
              <a:t>training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C000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C000"/>
                </a:solidFill>
              </a:rPr>
              <a:t>Code</a:t>
            </a:r>
            <a:r>
              <a:rPr lang="en-US" dirty="0"/>
              <a:t>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of </a:t>
            </a:r>
            <a:r>
              <a:rPr lang="en-US" b="1" dirty="0">
                <a:solidFill>
                  <a:srgbClr val="FFC000"/>
                </a:solidFill>
              </a:rPr>
              <a:t>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Changing </a:t>
            </a:r>
            <a:r>
              <a:rPr lang="en-US" b="1" dirty="0">
                <a:solidFill>
                  <a:srgbClr val="FFC000"/>
                </a:solidFill>
              </a:rPr>
              <a:t>technologies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540" y="2132856"/>
            <a:ext cx="3384376" cy="3403881"/>
          </a:xfrm>
          <a:prstGeom prst="roundRect">
            <a:avLst>
              <a:gd name="adj" fmla="val 8334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824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669608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Organizational factors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Inefficient </a:t>
            </a:r>
            <a:r>
              <a:rPr lang="en-US" b="1" dirty="0">
                <a:solidFill>
                  <a:srgbClr val="FFC000"/>
                </a:solidFill>
              </a:rPr>
              <a:t>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Unclearly defined </a:t>
            </a:r>
            <a:r>
              <a:rPr lang="en-US" b="1" dirty="0">
                <a:solidFill>
                  <a:srgbClr val="FFC000"/>
                </a:solidFill>
              </a:rPr>
              <a:t>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Environmental conditions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Radiation, Magnetism, Electronic fields, Pollution,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can change the hardware  conditions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918" y="1952625"/>
            <a:ext cx="3672408" cy="403964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1093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333772" y="1191467"/>
            <a:ext cx="11382460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Anomaly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GB" dirty="0"/>
              <a:t>Error 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Bug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Defect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Fault</a:t>
            </a:r>
          </a:p>
          <a:p>
            <a:pPr marL="990266" lvl="1" indent="-457200"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sz="3398" dirty="0"/>
              <a:t>Problem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Failure</a:t>
            </a:r>
          </a:p>
          <a:p>
            <a:pPr>
              <a:lnSpc>
                <a:spcPct val="105882"/>
              </a:lnSpc>
              <a:spcAft>
                <a:spcPts val="0"/>
              </a:spcAft>
              <a:buClr>
                <a:schemeClr val="tx1"/>
              </a:buClr>
              <a:buSzPts val="3400"/>
              <a:buBlip>
                <a:blip r:embed="rId3"/>
              </a:buBlip>
            </a:pPr>
            <a:r>
              <a:rPr lang="en-US" dirty="0"/>
              <a:t>Defect/fault masking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Defects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7124C-620C-4690-B7C2-05CD68110A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70476" y="1963338"/>
            <a:ext cx="4052684" cy="40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Shape 212" descr="http://www.realmofdarkness.net/pc/img/ap/p/angrycust-0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8188" y="1772816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61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Shape 225" descr="http://integritydebtrelief.org/img/Debt_Settlemen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6412" y="1691950"/>
            <a:ext cx="6096000" cy="40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xfrm>
            <a:off x="266254" y="1420813"/>
            <a:ext cx="11804822" cy="566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Unfixed bugs camouflage other bugs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Suggest quality isn’t important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Duplicate effort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Unreliable metrics and money loss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Fixing a bug today costs less than tomorrow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 (3)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 descr="https://encrypted-tbn0.gstatic.com/images?q=tbn:ANd9GcS5Ft3Sv_wvQpnyY5Ns0_TpZJW6qYSfT61lBOFdDqn8MCAqZ77j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212" y="25146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marR="0" lvl="0" indent="-446088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is Software?</a:t>
            </a:r>
            <a:endParaRPr dirty="0"/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Distribution Types</a:t>
            </a:r>
            <a:endParaRPr dirty="0"/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3200" b="0" i="0" u="none" strike="noStrike" cap="none" dirty="0">
                <a:latin typeface="+mj-lt"/>
                <a:ea typeface="Consolas"/>
                <a:cs typeface="Consolas"/>
                <a:sym typeface="Consolas"/>
              </a:rPr>
              <a:t>Retail software</a:t>
            </a:r>
            <a:endParaRPr sz="3200" dirty="0">
              <a:latin typeface="+mj-lt"/>
            </a:endParaRPr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3200" b="0" i="0" u="none" strike="noStrike" cap="none" dirty="0">
                <a:latin typeface="+mj-lt"/>
                <a:ea typeface="Consolas"/>
                <a:cs typeface="Consolas"/>
                <a:sym typeface="Consolas"/>
              </a:rPr>
              <a:t>Web applications</a:t>
            </a:r>
            <a:endParaRPr sz="3200" dirty="0">
              <a:latin typeface="+mj-lt"/>
            </a:endParaRPr>
          </a:p>
          <a:p>
            <a:pPr marL="761946" lvl="1" indent="-45720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</a:pPr>
            <a:r>
              <a:rPr lang="en-US" sz="3200" b="0" i="0" u="none" strike="noStrike" cap="none" dirty="0">
                <a:latin typeface="+mj-lt"/>
                <a:ea typeface="Consolas"/>
                <a:cs typeface="Consolas"/>
                <a:sym typeface="Consolas"/>
              </a:rPr>
              <a:t>Mobile applications</a:t>
            </a:r>
            <a:endParaRPr sz="3200" b="0" i="0" u="none" strike="noStrike" cap="none" dirty="0">
              <a:latin typeface="+mj-lt"/>
              <a:ea typeface="Consolas"/>
              <a:cs typeface="Consolas"/>
              <a:sym typeface="Consolas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Why Bugs Still Occur?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446088" marR="0" lvl="0" indent="-446088" algn="l" rtl="0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212" y="1638368"/>
            <a:ext cx="3429001" cy="442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Bug Fixing Importance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6670" y="1420813"/>
            <a:ext cx="4627563" cy="55483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8" y="5157192"/>
            <a:ext cx="10958928" cy="7680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What Is Testing?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712311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rgbClr val="FFC000"/>
                </a:solidFill>
              </a:rPr>
              <a:t>exercising</a:t>
            </a:r>
            <a:r>
              <a:rPr lang="en-US" sz="3400" dirty="0"/>
              <a:t> software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verify that it satisfies specified requirements and to detect errors</a:t>
            </a:r>
          </a:p>
          <a:p>
            <a:pPr marL="0" lvl="1">
              <a:spcBef>
                <a:spcPts val="0"/>
              </a:spcBef>
              <a:spcAft>
                <a:spcPts val="1200"/>
              </a:spcAft>
            </a:pPr>
            <a:r>
              <a:rPr lang="en-US" sz="3400" dirty="0"/>
              <a:t>The process of </a:t>
            </a:r>
            <a:r>
              <a:rPr lang="en-US" sz="3400" b="1" dirty="0">
                <a:solidFill>
                  <a:srgbClr val="FFC000"/>
                </a:solidFill>
              </a:rPr>
              <a:t>analyzing</a:t>
            </a: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400" dirty="0"/>
              <a:t>a software item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detect the differences </a:t>
            </a:r>
            <a:r>
              <a:rPr lang="en-US" sz="3200" b="1" dirty="0">
                <a:solidFill>
                  <a:srgbClr val="FFC000"/>
                </a:solidFill>
              </a:rPr>
              <a:t>between existing and required conditions</a:t>
            </a:r>
            <a:r>
              <a:rPr lang="en-US" sz="3200" b="1" dirty="0"/>
              <a:t> </a:t>
            </a:r>
            <a:r>
              <a:rPr lang="en-US" sz="3200" dirty="0"/>
              <a:t>(that is, bugs) </a:t>
            </a:r>
          </a:p>
          <a:p>
            <a:pPr marL="609219" lvl="3">
              <a:spcBef>
                <a:spcPts val="0"/>
              </a:spcBef>
              <a:spcAft>
                <a:spcPts val="1200"/>
              </a:spcAft>
            </a:pPr>
            <a:r>
              <a:rPr lang="en-US" sz="3200" dirty="0"/>
              <a:t>To </a:t>
            </a:r>
            <a:r>
              <a:rPr lang="en-US" sz="3200" b="1" dirty="0">
                <a:solidFill>
                  <a:srgbClr val="FFC000"/>
                </a:solidFill>
              </a:rPr>
              <a:t>evaluate the features </a:t>
            </a:r>
            <a:r>
              <a:rPr lang="en-US" sz="3200" dirty="0"/>
              <a:t>of the software item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 (1)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7E901-0804-4C41-B6F7-C6298862A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dirty="0"/>
              <a:t>The process of </a:t>
            </a:r>
            <a:r>
              <a:rPr lang="en-US" sz="3400" b="1" dirty="0">
                <a:solidFill>
                  <a:srgbClr val="FFC000"/>
                </a:solidFill>
              </a:rPr>
              <a:t>operating</a:t>
            </a:r>
            <a:r>
              <a:rPr lang="en-US" sz="3400" dirty="0"/>
              <a:t> a system or component </a:t>
            </a:r>
            <a:br>
              <a:rPr lang="en-US" sz="3400" dirty="0"/>
            </a:br>
            <a:r>
              <a:rPr lang="en-US" sz="3400" dirty="0"/>
              <a:t>under </a:t>
            </a:r>
            <a:r>
              <a:rPr lang="en-US" sz="3400" b="1" dirty="0">
                <a:solidFill>
                  <a:srgbClr val="FFC000"/>
                </a:solidFill>
              </a:rPr>
              <a:t>specified</a:t>
            </a:r>
            <a:r>
              <a:rPr lang="en-US" sz="3400" dirty="0"/>
              <a:t> </a:t>
            </a:r>
            <a:r>
              <a:rPr lang="en-US" sz="3400" b="1" dirty="0">
                <a:solidFill>
                  <a:srgbClr val="FFC000"/>
                </a:solidFill>
              </a:rPr>
              <a:t>conditions</a:t>
            </a:r>
          </a:p>
          <a:p>
            <a:pPr lvl="1"/>
            <a:r>
              <a:rPr lang="en-US" sz="3200" dirty="0"/>
              <a:t>Observing or recording the </a:t>
            </a:r>
            <a:r>
              <a:rPr lang="en-US" sz="3200" b="1" dirty="0">
                <a:solidFill>
                  <a:srgbClr val="FFC000"/>
                </a:solidFill>
              </a:rPr>
              <a:t>results</a:t>
            </a:r>
          </a:p>
          <a:p>
            <a:pPr lvl="1"/>
            <a:r>
              <a:rPr lang="en-US" sz="3200" dirty="0"/>
              <a:t>Making an </a:t>
            </a:r>
            <a:r>
              <a:rPr lang="en-US" sz="3200" b="1" dirty="0">
                <a:solidFill>
                  <a:srgbClr val="FFC000"/>
                </a:solidFill>
              </a:rPr>
              <a:t>evaluation</a:t>
            </a:r>
            <a:r>
              <a:rPr lang="en-US" sz="3200" dirty="0"/>
              <a:t> of some aspect of the </a:t>
            </a:r>
            <a:br>
              <a:rPr lang="en-US" sz="3200" dirty="0"/>
            </a:br>
            <a:r>
              <a:rPr lang="en-US" sz="3200" dirty="0"/>
              <a:t>system or component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What Is Testing? (2)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hill.troy.k12.mi.us/staff/bnewingham/myweb3/2006-2007%20Photos/Mystery/Portfolio/magnify%20question%20mark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8468" y="3796658"/>
            <a:ext cx="3916188" cy="2725667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4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is </a:t>
            </a:r>
            <a:r>
              <a:rPr lang="en-US" b="1" dirty="0">
                <a:solidFill>
                  <a:srgbClr val="FFC000"/>
                </a:solidFill>
              </a:rPr>
              <a:t>not just running tests</a:t>
            </a:r>
            <a:r>
              <a:rPr lang="en-US" dirty="0"/>
              <a:t>, but also: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Choosing test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Designing and executing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Checking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Reporting on the testing process and system under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Finalizing or completing closure activities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Test Activities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3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0944559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Testing pursues several </a:t>
            </a:r>
            <a:r>
              <a:rPr lang="en-US" b="1" dirty="0">
                <a:solidFill>
                  <a:srgbClr val="FFC000"/>
                </a:solidFill>
              </a:rPr>
              <a:t>objectives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Finding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Gaining confidence about the level of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Providing information for decision-making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Preventing 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Test Objectives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7056127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</a:pPr>
            <a:r>
              <a:rPr lang="en-US" sz="3400" dirty="0"/>
              <a:t>QA testers:</a:t>
            </a:r>
          </a:p>
          <a:p>
            <a:pPr marL="609218" lvl="4"/>
            <a:r>
              <a:rPr lang="en-US" sz="3200" dirty="0"/>
              <a:t>Are </a:t>
            </a:r>
            <a:r>
              <a:rPr lang="en-US" sz="3200" b="1" dirty="0">
                <a:solidFill>
                  <a:srgbClr val="FFC000"/>
                </a:solidFill>
              </a:rPr>
              <a:t>perceived as destructive</a:t>
            </a:r>
            <a:r>
              <a:rPr lang="en-US" sz="3200" dirty="0"/>
              <a:t> – only  happy when they are finding faults!</a:t>
            </a:r>
          </a:p>
          <a:p>
            <a:pPr marL="609218" lvl="4"/>
            <a:r>
              <a:rPr lang="en-US" sz="3200" dirty="0"/>
              <a:t>Usually require </a:t>
            </a:r>
            <a:r>
              <a:rPr lang="en-US" sz="3200" b="1" dirty="0">
                <a:solidFill>
                  <a:srgbClr val="FFC000"/>
                </a:solidFill>
              </a:rPr>
              <a:t>good communication skills, tact &amp; diplomacy</a:t>
            </a:r>
          </a:p>
          <a:p>
            <a:pPr marL="609218" lvl="4"/>
            <a:r>
              <a:rPr lang="en-US" sz="3200" dirty="0"/>
              <a:t>Normally need to be </a:t>
            </a:r>
            <a:r>
              <a:rPr lang="en-US" sz="3200" b="1" dirty="0">
                <a:solidFill>
                  <a:srgbClr val="FFC000"/>
                </a:solidFill>
              </a:rPr>
              <a:t>multi-talented</a:t>
            </a:r>
            <a:r>
              <a:rPr lang="en-US" sz="3200" dirty="0"/>
              <a:t>  </a:t>
            </a:r>
            <a:br>
              <a:rPr lang="en-US" sz="3200" dirty="0"/>
            </a:br>
            <a:r>
              <a:rPr lang="en-US" sz="3200" dirty="0"/>
              <a:t>(technical, testing, team skills)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 vs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39" y="2204864"/>
            <a:ext cx="4727595" cy="32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80040" y="1191467"/>
            <a:ext cx="12025336" cy="307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</a:pPr>
            <a:r>
              <a:rPr lang="en-US" sz="3400" dirty="0"/>
              <a:t>Developers: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rgbClr val="FFC000"/>
                </a:solidFill>
              </a:rPr>
              <a:t>perceived</a:t>
            </a:r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b="1" dirty="0">
                <a:solidFill>
                  <a:srgbClr val="FFC000"/>
                </a:solidFill>
              </a:rPr>
              <a:t>as</a:t>
            </a:r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200" dirty="0"/>
              <a:t>very </a:t>
            </a:r>
            <a:r>
              <a:rPr lang="en-US" sz="3200" b="1" dirty="0">
                <a:solidFill>
                  <a:srgbClr val="FFC000"/>
                </a:solidFill>
              </a:rPr>
              <a:t>creative</a:t>
            </a:r>
            <a:r>
              <a:rPr lang="en-US" sz="3200" b="1" dirty="0"/>
              <a:t> </a:t>
            </a:r>
            <a:r>
              <a:rPr lang="en-US" sz="3200" dirty="0"/>
              <a:t>– they write code without which</a:t>
            </a:r>
            <a:br>
              <a:rPr lang="en-US" sz="3200" dirty="0"/>
            </a:br>
            <a:r>
              <a:rPr lang="en-US" sz="3200" dirty="0"/>
              <a:t>there would be no system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Are </a:t>
            </a:r>
            <a:r>
              <a:rPr lang="en-US" sz="3200" b="1" dirty="0">
                <a:solidFill>
                  <a:srgbClr val="FFC000"/>
                </a:solidFill>
              </a:rPr>
              <a:t>rarely good communicators</a:t>
            </a:r>
          </a:p>
          <a:p>
            <a:pPr marL="609219" lvl="3">
              <a:spcBef>
                <a:spcPts val="0"/>
              </a:spcBef>
            </a:pPr>
            <a:r>
              <a:rPr lang="en-US" sz="3200" dirty="0"/>
              <a:t>Can often </a:t>
            </a:r>
            <a:r>
              <a:rPr lang="en-US" sz="3200" b="1" dirty="0">
                <a:solidFill>
                  <a:srgbClr val="FFC000"/>
                </a:solidFill>
              </a:rPr>
              <a:t>specialize</a:t>
            </a:r>
            <a:r>
              <a:rPr lang="en-US" sz="3200" dirty="0"/>
              <a:t> in just </a:t>
            </a:r>
            <a:r>
              <a:rPr lang="en-US" sz="3200" b="1" dirty="0">
                <a:solidFill>
                  <a:srgbClr val="FFC000"/>
                </a:solidFill>
              </a:rPr>
              <a:t>one or two skills </a:t>
            </a:r>
            <a:r>
              <a:rPr lang="en-US" sz="3200" dirty="0"/>
              <a:t>(e.g. VB ,C++,JAVA,SQL)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QA vs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(2)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 ÐµÐ·ÑÐ»ÑÐ°Ñ Ñ Ð¸Ð·Ð¾Ð±ÑÐ°Ð¶ÐµÐ½Ð¸Ðµ Ð·Ð° qa vs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4111403"/>
            <a:ext cx="64960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QA Responsibilities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6670" y="1420813"/>
            <a:ext cx="4627563" cy="55483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8" y="5157192"/>
            <a:ext cx="10958928" cy="7680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What QAs Do?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0000" endPos="50000" dist="127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51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xfrm>
            <a:off x="190356" y="4005064"/>
            <a:ext cx="1180482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Establishes the basic agreement between costumer and contractor</a:t>
            </a:r>
            <a:endParaRPr dirty="0"/>
          </a:p>
          <a:p>
            <a:pPr marL="609493" marR="0" lvl="1" indent="-23160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What software product to do</a:t>
            </a:r>
            <a:endParaRPr dirty="0"/>
          </a:p>
          <a:p>
            <a:pPr marL="609493" marR="0" lvl="1" indent="-23160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What is NOT expected to do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Software Requirements Specification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649513" y="1601682"/>
            <a:ext cx="8886507" cy="1785104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software requirements specification (SRS) </a:t>
            </a:r>
            <a:r>
              <a:rPr lang="en-US" sz="2200" b="1" i="0" u="none" strike="noStrike" cap="none" dirty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is a description of a software system to be developed, laying out functional and non-functional requirements, and may include a set of use cases that describe interactions the users will have with the software.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3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86" descr="http://www.k-inside.com/web/wp-content/uploads/2013/04/StopDisruptsReqSolution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1804" y="116632"/>
            <a:ext cx="10945216" cy="6696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448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999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endParaRPr lang="bg-BG" sz="7198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597" b="1" dirty="0"/>
              <a:t>#tech-common</a:t>
            </a:r>
            <a:endParaRPr lang="en-US" sz="9597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sz="quarter" idx="10"/>
          </p:nvPr>
        </p:nvSpPr>
        <p:spPr>
          <a:xfrm>
            <a:off x="396397" y="1371600"/>
            <a:ext cx="11804822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List of interaction steps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Defines relation between an actor and a system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Usually satisfying a goal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Actors are able to take decisions</a:t>
            </a:r>
            <a:endParaRPr dirty="0"/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Decisions lead to subcases</a:t>
            </a: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clearbox.co.uk/wp-content/uploads/2015/08/whats-the-use-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32" y="4479170"/>
            <a:ext cx="6000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sz="quarter" idx="10"/>
          </p:nvPr>
        </p:nvSpPr>
        <p:spPr>
          <a:xfrm>
            <a:off x="396397" y="1371600"/>
            <a:ext cx="11804822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Models</a:t>
            </a:r>
            <a:endParaRPr dirty="0"/>
          </a:p>
          <a:p>
            <a:pPr marL="609493" marR="0" lvl="1" indent="-23160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Can be modeled via UML</a:t>
            </a:r>
            <a:endParaRPr dirty="0"/>
          </a:p>
          <a:p>
            <a:pPr marL="609493" marR="0" lvl="1" indent="-23160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Can be flat text documents</a:t>
            </a:r>
            <a:endParaRPr dirty="0"/>
          </a:p>
          <a:p>
            <a:pPr marL="304747" marR="0" lvl="0" indent="-304747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Template</a:t>
            </a:r>
            <a:endParaRPr dirty="0"/>
          </a:p>
          <a:p>
            <a:pPr marL="609493" marR="0" lvl="1" indent="-23160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Name</a:t>
            </a:r>
            <a:endParaRPr dirty="0"/>
          </a:p>
          <a:p>
            <a:pPr marL="609493" marR="0" lvl="1" indent="-23160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Actors</a:t>
            </a:r>
            <a:endParaRPr dirty="0"/>
          </a:p>
          <a:p>
            <a:pPr marL="609493" marR="0" lvl="1" indent="-23160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Preconditions</a:t>
            </a:r>
            <a:endParaRPr dirty="0"/>
          </a:p>
          <a:p>
            <a:pPr marL="609493" marR="0" lvl="1" indent="-23160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Flow</a:t>
            </a:r>
            <a:endParaRPr dirty="0"/>
          </a:p>
          <a:p>
            <a:pPr marL="609493" marR="0" lvl="1" indent="-23160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Post conditions</a:t>
            </a:r>
            <a:endParaRPr dirty="0"/>
          </a:p>
          <a:p>
            <a:pPr marL="609493" marR="0" lvl="1" indent="-6904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7920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</a:pPr>
            <a:endParaRPr sz="3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Use Cases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 descr="http://www.hartmannsoftware.com/images/UML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6812" y="2590800"/>
            <a:ext cx="3486150" cy="3743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7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 smtClean="0"/>
              <a:t>Test Process</a:t>
            </a:r>
            <a:endParaRPr lang="en-US"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10036" y="1370254"/>
            <a:ext cx="6480720" cy="5182042"/>
            <a:chOff x="2362200" y="1080110"/>
            <a:chExt cx="4432300" cy="5459780"/>
          </a:xfrm>
        </p:grpSpPr>
        <p:grpSp>
          <p:nvGrpSpPr>
            <p:cNvPr id="11" name="Group 10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40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Begin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8" name="Rounded Rectangle 37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Test Planning and Control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35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Analysis and Design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4" name="Rounded Rectangle 3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Implementation and Execution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2" name="Rounded Rectangle 31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Evaluating Exit Criteria and Reporting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Closure Activities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8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End</a:t>
                </a:r>
                <a:endParaRPr lang="en-US" sz="2000" b="1" kern="1200" dirty="0">
                  <a:effectLst/>
                </a:endParaRPr>
              </a:p>
            </p:txBody>
          </p:sp>
        </p:grpSp>
        <p:cxnSp>
          <p:nvCxnSpPr>
            <p:cNvPr id="18" name="Straight Arrow Connector 17"/>
            <p:cNvCxnSpPr>
              <a:stCxn id="41" idx="4"/>
              <a:endCxn id="39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9" idx="2"/>
              <a:endCxn id="37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36" idx="2"/>
              <a:endCxn id="34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5" idx="2"/>
              <a:endCxn id="32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3" idx="2"/>
              <a:endCxn id="31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31" idx="2"/>
              <a:endCxn id="29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60"/>
            <p:cNvCxnSpPr>
              <a:stCxn id="30" idx="1"/>
              <a:endCxn id="38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60"/>
            <p:cNvCxnSpPr>
              <a:stCxn id="30" idx="1"/>
              <a:endCxn id="36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60"/>
            <p:cNvCxnSpPr>
              <a:stCxn id="32" idx="3"/>
              <a:endCxn id="36" idx="3"/>
            </p:cNvCxnSpPr>
            <p:nvPr/>
          </p:nvCxnSpPr>
          <p:spPr>
            <a:xfrm flipV="1">
              <a:off x="6781800" y="2967060"/>
              <a:ext cx="8686" cy="1685881"/>
            </a:xfrm>
            <a:prstGeom prst="bentConnector3">
              <a:avLst>
                <a:gd name="adj1" fmla="val 11852835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60"/>
            <p:cNvCxnSpPr>
              <a:stCxn id="32" idx="3"/>
              <a:endCxn id="34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02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Necessary </a:t>
            </a:r>
            <a:r>
              <a:rPr lang="en-US" dirty="0">
                <a:solidFill>
                  <a:schemeClr val="bg1"/>
                </a:solidFill>
              </a:rPr>
              <a:t>resources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sz="3398" dirty="0">
                <a:solidFill>
                  <a:schemeClr val="bg1"/>
                </a:solidFill>
              </a:rPr>
              <a:t>employees</a:t>
            </a:r>
            <a:r>
              <a:rPr lang="en-US" dirty="0"/>
              <a:t> are needed, for what, when?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</a:t>
            </a:r>
            <a:r>
              <a:rPr lang="en-US" dirty="0"/>
              <a:t>w much </a:t>
            </a:r>
            <a:r>
              <a:rPr lang="en-US" sz="3398" dirty="0">
                <a:solidFill>
                  <a:schemeClr val="bg1"/>
                </a:solidFill>
              </a:rPr>
              <a:t>time</a:t>
            </a:r>
            <a:r>
              <a:rPr lang="en-US" dirty="0"/>
              <a:t> is needed?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sz="3398" dirty="0">
                <a:solidFill>
                  <a:schemeClr val="bg1"/>
                </a:solidFill>
              </a:rPr>
              <a:t>tools</a:t>
            </a:r>
            <a:r>
              <a:rPr lang="en-US" dirty="0"/>
              <a:t>, </a:t>
            </a:r>
            <a:r>
              <a:rPr lang="en-US" sz="3398" dirty="0">
                <a:solidFill>
                  <a:schemeClr val="bg1"/>
                </a:solidFill>
              </a:rPr>
              <a:t>equipment</a:t>
            </a:r>
            <a:r>
              <a:rPr lang="en-US" dirty="0"/>
              <a:t> and </a:t>
            </a:r>
            <a:r>
              <a:rPr lang="en-US" sz="3398" dirty="0">
                <a:solidFill>
                  <a:schemeClr val="bg1"/>
                </a:solidFill>
              </a:rPr>
              <a:t>utilities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/>
              <a:t>Necessary </a:t>
            </a:r>
            <a:r>
              <a:rPr lang="en-US" dirty="0">
                <a:solidFill>
                  <a:schemeClr val="bg1"/>
                </a:solidFill>
              </a:rPr>
              <a:t>training</a:t>
            </a:r>
            <a:r>
              <a:rPr lang="en-US" dirty="0"/>
              <a:t> of the employees</a:t>
            </a:r>
          </a:p>
          <a:p>
            <a:pPr>
              <a:lnSpc>
                <a:spcPct val="100000"/>
              </a:lnSpc>
            </a:pPr>
            <a:r>
              <a:rPr lang="en-US" dirty="0"/>
              <a:t>Organizational </a:t>
            </a:r>
            <a:r>
              <a:rPr lang="en-US" dirty="0">
                <a:solidFill>
                  <a:schemeClr val="bg1"/>
                </a:solidFill>
              </a:rPr>
              <a:t>structure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the appropriate </a:t>
            </a:r>
            <a:r>
              <a:rPr lang="en-US" sz="3398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398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Planning of The Resources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Ð ÐµÐ·ÑÐ»ÑÐ°Ñ Ñ Ð¸Ð·Ð¾Ð±ÑÐ°Ð¶ÐµÐ½Ð¸Ðµ Ð·Ð° pla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505200"/>
            <a:ext cx="39624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1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Monitoring</a:t>
            </a:r>
            <a:r>
              <a:rPr lang="en-US" dirty="0"/>
              <a:t> of the test activities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Comparing</a:t>
            </a:r>
            <a:r>
              <a:rPr lang="en-US" dirty="0"/>
              <a:t> with the plan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Reporting</a:t>
            </a:r>
            <a:r>
              <a:rPr lang="en-US" dirty="0"/>
              <a:t> status of deviations from the plan</a:t>
            </a:r>
          </a:p>
          <a:p>
            <a:pPr>
              <a:lnSpc>
                <a:spcPct val="100000"/>
              </a:lnSpc>
            </a:pPr>
            <a:r>
              <a:rPr lang="en-US" dirty="0"/>
              <a:t>Taking actions for </a:t>
            </a:r>
            <a:r>
              <a:rPr lang="en-US" dirty="0">
                <a:solidFill>
                  <a:schemeClr val="bg1"/>
                </a:solidFill>
              </a:rPr>
              <a:t>correction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Updating</a:t>
            </a:r>
            <a:r>
              <a:rPr lang="en-US" dirty="0"/>
              <a:t> the test plan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according </a:t>
            </a:r>
            <a:r>
              <a:rPr lang="en-US" dirty="0"/>
              <a:t>to the feedback</a:t>
            </a:r>
            <a:endParaRPr lang="bg-BG" dirty="0"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 smtClean="0"/>
              <a:t>Test Control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spacecenter.org/wp-content/uploads/2009/07/missioncontro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733800"/>
            <a:ext cx="3429000" cy="227838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2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sz="quarter" idx="10"/>
          </p:nvPr>
        </p:nvSpPr>
        <p:spPr>
          <a:xfrm>
            <a:off x="227012" y="1327990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results from the planning activities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should </a:t>
            </a:r>
            <a:r>
              <a:rPr lang="en-US" dirty="0"/>
              <a:t>be documented in a </a:t>
            </a:r>
            <a:r>
              <a:rPr lang="en-US" dirty="0">
                <a:solidFill>
                  <a:schemeClr val="bg1"/>
                </a:solidFill>
              </a:rPr>
              <a:t>test plan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plan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is a formal document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</a:t>
            </a:r>
            <a:r>
              <a:rPr lang="en-US" sz="3398" dirty="0">
                <a:solidFill>
                  <a:schemeClr val="bg1"/>
                </a:solidFill>
              </a:rPr>
              <a:t>activities</a:t>
            </a:r>
            <a:r>
              <a:rPr lang="en-US" dirty="0"/>
              <a:t> to be performed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ensure </a:t>
            </a:r>
            <a:r>
              <a:rPr lang="en-US" dirty="0"/>
              <a:t>meeting the requirements</a:t>
            </a:r>
          </a:p>
          <a:p>
            <a:pPr lvl="1">
              <a:lnSpc>
                <a:spcPct val="100000"/>
              </a:lnSpc>
            </a:pPr>
            <a:r>
              <a:rPr lang="en-US" sz="3398" dirty="0">
                <a:solidFill>
                  <a:schemeClr val="bg1"/>
                </a:solidFill>
              </a:rPr>
              <a:t>Features</a:t>
            </a:r>
            <a:r>
              <a:rPr lang="en-US" dirty="0"/>
              <a:t> to be tested, testing approach,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schedule</a:t>
            </a:r>
            <a:r>
              <a:rPr lang="en-US" dirty="0"/>
              <a:t>, acceptance criteria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77" y="2222579"/>
            <a:ext cx="4381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Identify </a:t>
            </a:r>
            <a:r>
              <a:rPr lang="en-US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conditions</a:t>
            </a:r>
          </a:p>
          <a:p>
            <a:pPr lvl="1">
              <a:lnSpc>
                <a:spcPct val="100000"/>
              </a:lnSpc>
            </a:pPr>
            <a:r>
              <a:rPr lang="en-US" sz="3398" dirty="0">
                <a:solidFill>
                  <a:schemeClr val="bg1"/>
                </a:solidFill>
              </a:rPr>
              <a:t>Product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398" dirty="0">
                <a:solidFill>
                  <a:schemeClr val="bg1"/>
                </a:solidFill>
              </a:rPr>
              <a:t>specification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may not be </a:t>
            </a:r>
            <a:r>
              <a:rPr lang="en-US" dirty="0" smtClean="0"/>
              <a:t>testable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Defining what should be tested starts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reviewing </a:t>
            </a:r>
            <a:r>
              <a:rPr lang="en-US" dirty="0"/>
              <a:t>the </a:t>
            </a:r>
            <a:r>
              <a:rPr lang="en-US" sz="3398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398" dirty="0">
                <a:solidFill>
                  <a:schemeClr val="bg1"/>
                </a:solidFill>
              </a:rPr>
              <a:t>basis</a:t>
            </a:r>
          </a:p>
          <a:p>
            <a:pPr>
              <a:lnSpc>
                <a:spcPct val="100000"/>
              </a:lnSpc>
            </a:pPr>
            <a:r>
              <a:rPr lang="en-US" dirty="0"/>
              <a:t>Designing </a:t>
            </a:r>
            <a:r>
              <a:rPr lang="en-US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cases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198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 Analysis And Design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52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Sequence of steps to check the correct behavior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At least two cases to fully test a requirement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A positive test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A negative test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Consist of</a:t>
            </a:r>
            <a:endParaRPr dirty="0"/>
          </a:p>
          <a:p>
            <a:pPr marL="609493" marR="0" lvl="1" indent="-231606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dirty="0">
                <a:latin typeface="Consolas"/>
                <a:ea typeface="Consolas"/>
                <a:cs typeface="Consolas"/>
                <a:sym typeface="Consolas"/>
              </a:rPr>
              <a:t>Title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Steps to follow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Expected result</a:t>
            </a:r>
            <a:endParaRPr dirty="0"/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Case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Shape 141" descr="http://www.klaros-testmanagement.com/files/doc/html/images/TestCaseImportSampleSheetWithCommen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1412" y="2731026"/>
            <a:ext cx="6708904" cy="3994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7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Optionally 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 consist of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ID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Description</a:t>
            </a:r>
            <a:endParaRPr dirty="0"/>
          </a:p>
          <a:p>
            <a:pPr marL="609493" marR="0" lvl="1" indent="-231606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Related requirements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Test category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Author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Is automated</a:t>
            </a:r>
            <a:endParaRPr dirty="0"/>
          </a:p>
          <a:p>
            <a:pPr marL="609493" marR="0" lvl="1" indent="-231605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240"/>
              <a:buFont typeface="Noto Sans Symbols"/>
              <a:buChar char="▪"/>
            </a:pPr>
            <a:r>
              <a:rPr lang="en-US" sz="28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Pass/fail</a:t>
            </a:r>
            <a:endParaRPr dirty="0"/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Case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 descr="https://www.joomla.org/images/feature-icons/Joomla-ContentManagement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1280" y="838200"/>
            <a:ext cx="3524250" cy="3524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04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the tests will be executed?</a:t>
            </a:r>
          </a:p>
          <a:p>
            <a:pPr>
              <a:lnSpc>
                <a:spcPct val="100000"/>
              </a:lnSpc>
            </a:pPr>
            <a:r>
              <a:rPr lang="en-US" dirty="0"/>
              <a:t>Follows the </a:t>
            </a:r>
            <a:r>
              <a:rPr lang="en-US" dirty="0">
                <a:solidFill>
                  <a:schemeClr val="bg1"/>
                </a:solidFill>
              </a:rPr>
              <a:t>priority</a:t>
            </a:r>
            <a:r>
              <a:rPr lang="en-US" dirty="0"/>
              <a:t> of the test cases set in the test plan</a:t>
            </a:r>
          </a:p>
          <a:p>
            <a:pPr>
              <a:lnSpc>
                <a:spcPct val="100000"/>
              </a:lnSpc>
            </a:pPr>
            <a:r>
              <a:rPr lang="en-US" dirty="0"/>
              <a:t>Grouping test cases into </a:t>
            </a:r>
            <a:r>
              <a:rPr lang="en-US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suites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efficient test execution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easier </a:t>
            </a:r>
            <a:r>
              <a:rPr lang="en-US" dirty="0" smtClean="0"/>
              <a:t>overview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Time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pressure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may cause running just a subset of all tests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Having tests </a:t>
            </a:r>
            <a:r>
              <a:rPr lang="en-US" sz="3398" dirty="0">
                <a:solidFill>
                  <a:schemeClr val="bg1"/>
                </a:solidFill>
              </a:rPr>
              <a:t>prioritized</a:t>
            </a:r>
            <a:r>
              <a:rPr lang="en-US" dirty="0"/>
              <a:t> is </a:t>
            </a:r>
            <a:r>
              <a:rPr lang="en-US" dirty="0" smtClean="0"/>
              <a:t>important</a:t>
            </a:r>
            <a:endParaRPr lang="en-US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Test Execution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34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Development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1196752"/>
            <a:ext cx="288032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tests must be </a:t>
            </a:r>
            <a:r>
              <a:rPr lang="en-US" dirty="0">
                <a:solidFill>
                  <a:schemeClr val="bg1"/>
                </a:solidFill>
              </a:rPr>
              <a:t>easily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repeated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environment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logs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Etc.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 smtClean="0"/>
              <a:t>Reproducibility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26" y="4053114"/>
            <a:ext cx="2819400" cy="222494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676400"/>
            <a:ext cx="2743200" cy="29175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2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Is it really a failure?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Erroneous or inexact test </a:t>
            </a:r>
            <a:r>
              <a:rPr lang="en-US" dirty="0">
                <a:solidFill>
                  <a:schemeClr val="bg1"/>
                </a:solidFill>
              </a:rPr>
              <a:t>specification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Problematic test </a:t>
            </a:r>
            <a:r>
              <a:rPr lang="en-US" dirty="0">
                <a:solidFill>
                  <a:schemeClr val="bg1"/>
                </a:solidFill>
              </a:rPr>
              <a:t>infrastructure</a:t>
            </a:r>
            <a:r>
              <a:rPr lang="en-US" dirty="0"/>
              <a:t> or test case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Incorrect test </a:t>
            </a:r>
            <a:r>
              <a:rPr lang="en-US" dirty="0">
                <a:solidFill>
                  <a:schemeClr val="bg1"/>
                </a:solidFill>
              </a:rPr>
              <a:t>execution</a:t>
            </a:r>
          </a:p>
          <a:p>
            <a:pPr>
              <a:lnSpc>
                <a:spcPct val="100000"/>
              </a:lnSpc>
            </a:pPr>
            <a:r>
              <a:rPr lang="en-US" dirty="0"/>
              <a:t>If it is a failure: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failure must be </a:t>
            </a:r>
            <a:r>
              <a:rPr lang="en-US" dirty="0">
                <a:solidFill>
                  <a:schemeClr val="bg1"/>
                </a:solidFill>
              </a:rPr>
              <a:t>documented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Rough analysis of </a:t>
            </a:r>
            <a:r>
              <a:rPr lang="en-US" dirty="0">
                <a:solidFill>
                  <a:schemeClr val="bg1"/>
                </a:solidFill>
              </a:rPr>
              <a:t>possible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causes</a:t>
            </a:r>
          </a:p>
          <a:p>
            <a:pPr lvl="1">
              <a:lnSpc>
                <a:spcPct val="100000"/>
              </a:lnSpc>
              <a:tabLst>
                <a:tab pos="2395538" algn="l"/>
              </a:tabLst>
            </a:pPr>
            <a:r>
              <a:rPr lang="en-US" dirty="0">
                <a:solidFill>
                  <a:schemeClr val="bg1"/>
                </a:solidFill>
              </a:rPr>
              <a:t>Additional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cases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might be required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Failure Found?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048000"/>
            <a:ext cx="2175163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8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en-US" dirty="0"/>
              <a:t>What is exit criteria?</a:t>
            </a:r>
          </a:p>
          <a:p>
            <a:pPr lvl="1"/>
            <a:r>
              <a:rPr lang="en-US" dirty="0"/>
              <a:t>The set of generic and specific conditions for </a:t>
            </a:r>
            <a:r>
              <a:rPr lang="en-US" dirty="0">
                <a:solidFill>
                  <a:schemeClr val="bg1"/>
                </a:solidFill>
              </a:rPr>
              <a:t>permitting a process to be officially completed</a:t>
            </a:r>
          </a:p>
          <a:p>
            <a:pPr lvl="2"/>
            <a:r>
              <a:rPr lang="en-US" dirty="0"/>
              <a:t>Agreed upon with the stakeholders</a:t>
            </a:r>
          </a:p>
          <a:p>
            <a:pPr lvl="1"/>
            <a:r>
              <a:rPr lang="en-US" dirty="0"/>
              <a:t>Used to report against and to plan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/>
              <a:t>to stop testing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Criteria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3533843"/>
            <a:ext cx="2166938" cy="23383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4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r>
              <a:rPr lang="bg-BG" sz="2400" dirty="0" smtClean="0"/>
              <a:t>100</a:t>
            </a:r>
            <a:r>
              <a:rPr lang="bg-BG" sz="2400" dirty="0"/>
              <a:t>% statement coverage</a:t>
            </a:r>
          </a:p>
          <a:p>
            <a:r>
              <a:rPr lang="bg-BG" sz="2400" dirty="0"/>
              <a:t>100% requirement coverage</a:t>
            </a:r>
          </a:p>
          <a:p>
            <a:r>
              <a:rPr lang="bg-BG" sz="2400" dirty="0"/>
              <a:t>all screens </a:t>
            </a:r>
            <a:r>
              <a:rPr lang="en-US" sz="2400" dirty="0"/>
              <a:t>/</a:t>
            </a:r>
            <a:r>
              <a:rPr lang="bg-BG" sz="2400" dirty="0"/>
              <a:t> dialogue boxes </a:t>
            </a:r>
            <a:r>
              <a:rPr lang="en-US" sz="2400" dirty="0"/>
              <a:t>/</a:t>
            </a:r>
            <a:r>
              <a:rPr lang="bg-BG" sz="2400" dirty="0"/>
              <a:t> error messages seen</a:t>
            </a:r>
          </a:p>
          <a:p>
            <a:r>
              <a:rPr lang="bg-BG" sz="2400" dirty="0"/>
              <a:t>100% of test cases have been run</a:t>
            </a:r>
          </a:p>
          <a:p>
            <a:r>
              <a:rPr lang="bg-BG" sz="2400" dirty="0"/>
              <a:t>100% of high severity faults fixed</a:t>
            </a:r>
          </a:p>
          <a:p>
            <a:r>
              <a:rPr lang="bg-BG" sz="2400" dirty="0"/>
              <a:t>80% of low &amp; medium severity faults fixed</a:t>
            </a:r>
          </a:p>
          <a:p>
            <a:r>
              <a:rPr lang="bg-BG" sz="2400" dirty="0"/>
              <a:t>maximum of 50 known faults remain</a:t>
            </a:r>
          </a:p>
          <a:p>
            <a:r>
              <a:rPr lang="bg-BG" sz="2400" dirty="0"/>
              <a:t>maximum of 10 high severity faults predicted</a:t>
            </a:r>
          </a:p>
          <a:p>
            <a:r>
              <a:rPr lang="bg-BG" sz="2400" dirty="0"/>
              <a:t>time has run out</a:t>
            </a:r>
          </a:p>
          <a:p>
            <a:r>
              <a:rPr lang="bg-BG" sz="2400" dirty="0"/>
              <a:t>testing budget is used up</a:t>
            </a:r>
          </a:p>
          <a:p>
            <a:endParaRPr lang="en-US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Exit </a:t>
            </a:r>
            <a:r>
              <a:rPr lang="en-US" dirty="0" smtClean="0"/>
              <a:t>Criteria </a:t>
            </a:r>
            <a:r>
              <a:rPr lang="en-US" dirty="0"/>
              <a:t>- Example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35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sz="quarter" idx="10"/>
          </p:nvPr>
        </p:nvSpPr>
        <p:spPr>
          <a:xfrm>
            <a:off x="213152" y="1295400"/>
            <a:ext cx="11804822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experience gathered should be </a:t>
            </a:r>
            <a:r>
              <a:rPr lang="en-US" dirty="0">
                <a:solidFill>
                  <a:schemeClr val="bg1"/>
                </a:solidFill>
              </a:rPr>
              <a:t>analyzed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and </a:t>
            </a:r>
            <a:r>
              <a:rPr lang="en-US" dirty="0">
                <a:solidFill>
                  <a:schemeClr val="bg1"/>
                </a:solidFill>
              </a:rPr>
              <a:t>made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available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further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Achieved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Unexpected events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What were their causes?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change requests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Why were they not implemented?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acceptance after deploying</a:t>
            </a:r>
            <a:endParaRPr lang="bg-BG" dirty="0"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dirty="0"/>
              <a:t>Test Summary Report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http://pixabay.com/static/uploads/photo/2012/05/07/02/06/child-47564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2828591"/>
            <a:ext cx="2819400" cy="274010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3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a typeface="Calibri"/>
                <a:cs typeface="Calibri"/>
                <a:sym typeface="Calibri"/>
              </a:rPr>
              <a:t>Test Triangle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AutoShape 4" descr="Image result for test triang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s://martinfowler.com/bliki/images/testPyramid/test-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01" y="1628800"/>
            <a:ext cx="914021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5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sz="quarter" idx="10"/>
          </p:nvPr>
        </p:nvSpPr>
        <p:spPr>
          <a:xfrm>
            <a:off x="5865812" y="1151121"/>
            <a:ext cx="6349728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 tests</a:t>
            </a:r>
            <a:endParaRPr dirty="0"/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 to find problems in 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b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instance 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the product.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5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Code execution is mandatory.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Static vs. Dynamic Techniques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body" idx="4294967295"/>
          </p:nvPr>
        </p:nvSpPr>
        <p:spPr>
          <a:xfrm>
            <a:off x="0" y="1150938"/>
            <a:ext cx="5865812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lvl="0" indent="-304746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Static tests</a:t>
            </a:r>
            <a:endParaRPr dirty="0"/>
          </a:p>
          <a:p>
            <a:pPr marL="609493" lvl="1" indent="-231606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/>
              <a:t>Aim to find problems in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design </a:t>
            </a:r>
            <a:r>
              <a:rPr lang="en-US" dirty="0"/>
              <a:t>or concept of the prod.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493" marR="0" lvl="1" indent="-231606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dirty="0"/>
              <a:t>Code is NOT being executed.</a:t>
            </a:r>
            <a:endParaRPr dirty="0"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175" y="3973025"/>
            <a:ext cx="4508475" cy="255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9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dirty="0">
                <a:ea typeface="Calibri"/>
                <a:cs typeface="Calibri"/>
                <a:sym typeface="Calibri"/>
              </a:rPr>
              <a:t>Graph of </a:t>
            </a:r>
            <a:r>
              <a:rPr lang="en-US" sz="4000" dirty="0" smtClean="0">
                <a:ea typeface="Calibri"/>
                <a:cs typeface="Calibri"/>
                <a:sym typeface="Calibri"/>
              </a:rPr>
              <a:t>contents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Shape 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0132" y="1295399"/>
            <a:ext cx="6724188" cy="5105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79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97" cy="87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Static Testing Techniques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Shape 153"/>
          <p:cNvGrpSpPr/>
          <p:nvPr/>
        </p:nvGrpSpPr>
        <p:grpSpPr>
          <a:xfrm>
            <a:off x="2256700" y="1184376"/>
            <a:ext cx="7472551" cy="5673624"/>
            <a:chOff x="2256700" y="778875"/>
            <a:chExt cx="7472551" cy="5673624"/>
          </a:xfrm>
        </p:grpSpPr>
        <p:pic>
          <p:nvPicPr>
            <p:cNvPr id="154" name="Shape 1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56700" y="778875"/>
              <a:ext cx="7472551" cy="56736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5" name="Shape 155"/>
            <p:cNvCxnSpPr/>
            <p:nvPr/>
          </p:nvCxnSpPr>
          <p:spPr>
            <a:xfrm>
              <a:off x="2501625" y="924075"/>
              <a:ext cx="43629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6" name="Shape 156"/>
            <p:cNvCxnSpPr/>
            <p:nvPr/>
          </p:nvCxnSpPr>
          <p:spPr>
            <a:xfrm>
              <a:off x="6856412" y="914400"/>
              <a:ext cx="8100" cy="13827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7" name="Shape 157"/>
            <p:cNvCxnSpPr/>
            <p:nvPr/>
          </p:nvCxnSpPr>
          <p:spPr>
            <a:xfrm flipH="1">
              <a:off x="4418012" y="2286000"/>
              <a:ext cx="2438400" cy="1219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8" name="Shape 158"/>
            <p:cNvCxnSpPr/>
            <p:nvPr/>
          </p:nvCxnSpPr>
          <p:spPr>
            <a:xfrm rot="10800000">
              <a:off x="2513012" y="3505200"/>
              <a:ext cx="1927973" cy="2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59" name="Shape 159"/>
            <p:cNvCxnSpPr/>
            <p:nvPr/>
          </p:nvCxnSpPr>
          <p:spPr>
            <a:xfrm>
              <a:off x="2491103" y="914400"/>
              <a:ext cx="21909" cy="2590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089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00" cy="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Dynamic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Testing Techniques</a:t>
            </a:r>
            <a:endParaRPr dirty="0"/>
          </a:p>
        </p:txBody>
      </p:sp>
      <p:sp>
        <p:nvSpPr>
          <p:cNvPr id="182" name="Shape 18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Shape 184"/>
          <p:cNvGrpSpPr/>
          <p:nvPr/>
        </p:nvGrpSpPr>
        <p:grpSpPr>
          <a:xfrm>
            <a:off x="2358138" y="1184376"/>
            <a:ext cx="7472551" cy="5673624"/>
            <a:chOff x="2358138" y="851388"/>
            <a:chExt cx="7472551" cy="5673624"/>
          </a:xfrm>
        </p:grpSpPr>
        <p:pic>
          <p:nvPicPr>
            <p:cNvPr id="185" name="Shape 1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8138" y="851388"/>
              <a:ext cx="7472551" cy="5673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Shape 186"/>
            <p:cNvSpPr/>
            <p:nvPr/>
          </p:nvSpPr>
          <p:spPr>
            <a:xfrm>
              <a:off x="2620425" y="1122100"/>
              <a:ext cx="6950400" cy="5247450"/>
            </a:xfrm>
            <a:custGeom>
              <a:avLst/>
              <a:gdLst/>
              <a:ahLst/>
              <a:cxnLst/>
              <a:rect l="0" t="0" r="0" b="0"/>
              <a:pathLst>
                <a:path w="278016" h="209898" extrusionOk="0">
                  <a:moveTo>
                    <a:pt x="250822" y="0"/>
                  </a:moveTo>
                  <a:lnTo>
                    <a:pt x="185608" y="0"/>
                  </a:lnTo>
                  <a:lnTo>
                    <a:pt x="83431" y="94256"/>
                  </a:lnTo>
                  <a:lnTo>
                    <a:pt x="0" y="93992"/>
                  </a:lnTo>
                  <a:lnTo>
                    <a:pt x="264" y="209898"/>
                  </a:lnTo>
                  <a:lnTo>
                    <a:pt x="277752" y="209898"/>
                  </a:lnTo>
                  <a:lnTo>
                    <a:pt x="278016" y="792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</p:spTree>
    <p:extLst>
      <p:ext uri="{BB962C8B-B14F-4D97-AF65-F5344CB8AC3E}">
        <p14:creationId xmlns:p14="http://schemas.microsoft.com/office/powerpoint/2010/main" val="98935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683" y="2909805"/>
            <a:ext cx="2664296" cy="1998222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  <a:softEdge rad="1270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252" y="4097549"/>
            <a:ext cx="1835404" cy="1876742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389" y="2271509"/>
            <a:ext cx="1687387" cy="1126147"/>
          </a:xfrm>
          <a:prstGeom prst="roundRect">
            <a:avLst>
              <a:gd name="adj" fmla="val 11410"/>
            </a:avLst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456" y="1747419"/>
            <a:ext cx="1835404" cy="1223603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9239" y="4341101"/>
            <a:ext cx="2024699" cy="1588437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75" y="1556398"/>
            <a:ext cx="1509768" cy="1001775"/>
          </a:xfrm>
          <a:prstGeom prst="round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0" name="TextBox 29"/>
          <p:cNvSpPr txBox="1"/>
          <p:nvPr/>
        </p:nvSpPr>
        <p:spPr>
          <a:xfrm>
            <a:off x="1923179" y="1821170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41067" y="1366000"/>
            <a:ext cx="162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72070" y="3672051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36704" y="3917448"/>
            <a:ext cx="150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Military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3486303" y="2813197"/>
            <a:ext cx="931381" cy="72702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737424" y="2580424"/>
            <a:ext cx="0" cy="32938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703938" y="4397373"/>
            <a:ext cx="676506" cy="737947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7" idx="1"/>
          </p:cNvCxnSpPr>
          <p:nvPr/>
        </p:nvCxnSpPr>
        <p:spPr>
          <a:xfrm flipV="1">
            <a:off x="7129210" y="2359221"/>
            <a:ext cx="1008246" cy="97078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129210" y="4541389"/>
            <a:ext cx="1058286" cy="593931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75471" y="5282326"/>
            <a:ext cx="261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Entertainment</a:t>
            </a:r>
          </a:p>
        </p:txBody>
      </p:sp>
      <p:cxnSp>
        <p:nvCxnSpPr>
          <p:cNvPr id="40" name="Straight Arrow Connector 39"/>
          <p:cNvCxnSpPr>
            <a:stCxn id="24" idx="2"/>
          </p:cNvCxnSpPr>
          <p:nvPr/>
        </p:nvCxnSpPr>
        <p:spPr>
          <a:xfrm>
            <a:off x="5749831" y="4908027"/>
            <a:ext cx="9991" cy="41431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3994" y="5135320"/>
            <a:ext cx="2055884" cy="204491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119313" y="1134751"/>
            <a:ext cx="126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703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88815" y="40341"/>
            <a:ext cx="8648797" cy="87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Black Box Testing Techniques</a:t>
            </a:r>
            <a:endParaRPr dirty="0"/>
          </a:p>
        </p:txBody>
      </p:sp>
      <p:sp>
        <p:nvSpPr>
          <p:cNvPr id="198" name="Shape 19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Shape 200"/>
          <p:cNvGrpSpPr/>
          <p:nvPr/>
        </p:nvGrpSpPr>
        <p:grpSpPr>
          <a:xfrm>
            <a:off x="2383974" y="1143000"/>
            <a:ext cx="7480504" cy="5626958"/>
            <a:chOff x="1979621" y="589285"/>
            <a:chExt cx="8067843" cy="6125581"/>
          </a:xfrm>
        </p:grpSpPr>
        <p:pic>
          <p:nvPicPr>
            <p:cNvPr id="201" name="Shape 2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79621" y="589285"/>
              <a:ext cx="8067843" cy="6125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Shape 202"/>
            <p:cNvSpPr/>
            <p:nvPr/>
          </p:nvSpPr>
          <p:spPr>
            <a:xfrm>
              <a:off x="6301984" y="3209080"/>
              <a:ext cx="3681319" cy="3313250"/>
            </a:xfrm>
            <a:custGeom>
              <a:avLst/>
              <a:gdLst/>
              <a:ahLst/>
              <a:cxnLst/>
              <a:rect l="0" t="0" r="0" b="0"/>
              <a:pathLst>
                <a:path w="140054" h="132530" extrusionOk="0">
                  <a:moveTo>
                    <a:pt x="137739" y="0"/>
                  </a:moveTo>
                  <a:lnTo>
                    <a:pt x="58452" y="0"/>
                  </a:lnTo>
                  <a:lnTo>
                    <a:pt x="0" y="132530"/>
                  </a:lnTo>
                  <a:lnTo>
                    <a:pt x="140054" y="132530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</p:spTree>
    <p:extLst>
      <p:ext uri="{BB962C8B-B14F-4D97-AF65-F5344CB8AC3E}">
        <p14:creationId xmlns:p14="http://schemas.microsoft.com/office/powerpoint/2010/main" val="4306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sz="3400" dirty="0"/>
              <a:t>Testing shows presence of defects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can show that </a:t>
            </a:r>
            <a:r>
              <a:rPr lang="en-US" b="1" dirty="0">
                <a:solidFill>
                  <a:srgbClr val="FFC000"/>
                </a:solidFill>
              </a:rPr>
              <a:t>defects are</a:t>
            </a:r>
            <a:r>
              <a:rPr lang="bg-BG" b="1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present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Cannot</a:t>
            </a:r>
            <a:r>
              <a:rPr lang="en-US" b="1" dirty="0"/>
              <a:t> </a:t>
            </a:r>
            <a:r>
              <a:rPr lang="en-US" b="1" dirty="0">
                <a:solidFill>
                  <a:srgbClr val="FFC000"/>
                </a:solidFill>
              </a:rPr>
              <a:t>prove</a:t>
            </a:r>
            <a:r>
              <a:rPr lang="en-US" b="1" dirty="0"/>
              <a:t> </a:t>
            </a:r>
            <a:r>
              <a:rPr lang="en-US" dirty="0"/>
              <a:t>that there are </a:t>
            </a:r>
            <a:r>
              <a:rPr lang="en-US" b="1" dirty="0">
                <a:solidFill>
                  <a:srgbClr val="FFC000"/>
                </a:solidFill>
              </a:rPr>
              <a:t>no</a:t>
            </a:r>
            <a:r>
              <a:rPr lang="bg-BG" b="1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defects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Appropriate testing </a:t>
            </a:r>
            <a:r>
              <a:rPr lang="en-US" b="1" dirty="0">
                <a:solidFill>
                  <a:srgbClr val="FFC000"/>
                </a:solidFill>
              </a:rPr>
              <a:t>reduces</a:t>
            </a:r>
            <a:r>
              <a:rPr lang="en-US" dirty="0"/>
              <a:t> </a:t>
            </a:r>
            <a:r>
              <a:rPr lang="bg-BG" dirty="0"/>
              <a:t/>
            </a:r>
            <a:br>
              <a:rPr lang="bg-BG" dirty="0"/>
            </a:br>
            <a:r>
              <a:rPr lang="en-US" dirty="0"/>
              <a:t>the probability for </a:t>
            </a:r>
            <a:r>
              <a:rPr lang="en-US" b="1" dirty="0">
                <a:solidFill>
                  <a:srgbClr val="FFC000"/>
                </a:solidFill>
              </a:rPr>
              <a:t>defects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(1)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32A12-6E2A-48F1-8D98-15FCA3C478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4572" y="3209491"/>
            <a:ext cx="3221252" cy="322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8640303" cy="4469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  <a:tabLst>
                <a:tab pos="292100" algn="l"/>
              </a:tabLst>
            </a:pPr>
            <a:r>
              <a:rPr lang="en-US" sz="3400" b="1" dirty="0">
                <a:solidFill>
                  <a:srgbClr val="FFC000"/>
                </a:solidFill>
              </a:rPr>
              <a:t>Exhaustive testing is impossible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All combinations of inputs and preconditions are usually </a:t>
            </a:r>
            <a:r>
              <a:rPr lang="en-US" b="1" dirty="0">
                <a:solidFill>
                  <a:srgbClr val="FFC000"/>
                </a:solidFill>
              </a:rPr>
              <a:t>almost infinite number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everything is </a:t>
            </a:r>
            <a:r>
              <a:rPr lang="en-US" b="1" dirty="0">
                <a:solidFill>
                  <a:srgbClr val="FFC000"/>
                </a:solidFill>
              </a:rPr>
              <a:t>not feasible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C000"/>
                </a:solidFill>
              </a:rPr>
              <a:t>Risk analysis and priorities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/>
              <a:t>should be used to focus </a:t>
            </a:r>
            <a:br>
              <a:rPr lang="en-US" dirty="0"/>
            </a:br>
            <a:r>
              <a:rPr lang="en-US" dirty="0"/>
              <a:t>testing efforts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(2)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9819F-8FBC-46A1-B80F-D8B37C191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61" y="2229386"/>
            <a:ext cx="5671335" cy="4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592631" cy="28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sz="3400" b="1" dirty="0">
                <a:solidFill>
                  <a:srgbClr val="FFC000"/>
                </a:solidFill>
              </a:rPr>
              <a:t>Early testing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activities shall be started </a:t>
            </a:r>
            <a:r>
              <a:rPr lang="en-US" b="1" dirty="0">
                <a:solidFill>
                  <a:srgbClr val="FFC000"/>
                </a:solidFill>
              </a:rPr>
              <a:t>as early as possible 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later a bug is found – </a:t>
            </a:r>
            <a:r>
              <a:rPr lang="en-US" b="1" dirty="0">
                <a:solidFill>
                  <a:srgbClr val="FFC000"/>
                </a:solidFill>
              </a:rPr>
              <a:t>the more it costs!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(3)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Software Testi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8188" y="4005064"/>
            <a:ext cx="4191000" cy="2472036"/>
          </a:xfrm>
          <a:prstGeom prst="roundRect">
            <a:avLst>
              <a:gd name="adj" fmla="val 4851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844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80663" cy="3149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sz="3400" b="1" dirty="0">
                <a:solidFill>
                  <a:srgbClr val="FFC000"/>
                </a:solidFill>
              </a:rPr>
              <a:t>Defect clustering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effort shall be </a:t>
            </a:r>
            <a:r>
              <a:rPr lang="en-US" b="1" dirty="0">
                <a:solidFill>
                  <a:srgbClr val="FFC000"/>
                </a:solidFill>
              </a:rPr>
              <a:t>focused proportionally 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C000"/>
                </a:solidFill>
              </a:rPr>
              <a:t>A small number of modules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usually contains most of </a:t>
            </a:r>
            <a:br>
              <a:rPr lang="en-US" dirty="0"/>
            </a:br>
            <a:r>
              <a:rPr lang="en-US" dirty="0"/>
              <a:t>the defects discovered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(4)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50396" y="4032615"/>
            <a:ext cx="3168352" cy="25123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8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b="1" dirty="0">
                <a:solidFill>
                  <a:srgbClr val="FFC000"/>
                </a:solidFill>
              </a:rPr>
              <a:t>Pesticide paradox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Same tests </a:t>
            </a:r>
            <a:r>
              <a:rPr lang="en-US" b="1" dirty="0">
                <a:solidFill>
                  <a:srgbClr val="FFC000"/>
                </a:solidFill>
              </a:rPr>
              <a:t>repeated</a:t>
            </a:r>
            <a:r>
              <a:rPr lang="en-US" b="1" dirty="0"/>
              <a:t> </a:t>
            </a:r>
            <a:r>
              <a:rPr lang="en-US" dirty="0"/>
              <a:t>over and over again tend to </a:t>
            </a:r>
            <a:r>
              <a:rPr lang="en-US" b="1" dirty="0">
                <a:solidFill>
                  <a:srgbClr val="FFC000"/>
                </a:solidFill>
              </a:rPr>
              <a:t>loose</a:t>
            </a:r>
            <a:r>
              <a:rPr lang="en-US" dirty="0">
                <a:solidFill>
                  <a:srgbClr val="FFC000"/>
                </a:solidFill>
              </a:rPr>
              <a:t>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their effectiveness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Previously undetected </a:t>
            </a:r>
            <a:br>
              <a:rPr lang="en-US" dirty="0"/>
            </a:br>
            <a:r>
              <a:rPr lang="en-US" dirty="0"/>
              <a:t>defects remain undiscovered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New and modified test cases </a:t>
            </a:r>
            <a:br>
              <a:rPr lang="en-US" dirty="0"/>
            </a:br>
            <a:r>
              <a:rPr lang="en-US" dirty="0"/>
              <a:t>should be developed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(5)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0556" y="3140968"/>
            <a:ext cx="3826390" cy="3022848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1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b="1" dirty="0">
                <a:solidFill>
                  <a:srgbClr val="FFC000"/>
                </a:solidFill>
              </a:rPr>
              <a:t>Testing is context dependent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Testing is done differently in different contexts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Safety-critical software is tested differently from </a:t>
            </a:r>
            <a:br>
              <a:rPr lang="en-US" dirty="0"/>
            </a:br>
            <a:r>
              <a:rPr lang="en-US" dirty="0"/>
              <a:t>an e-commerce site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(6)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4492" y="3297929"/>
            <a:ext cx="3600400" cy="328553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74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ct val="90000"/>
            </a:pPr>
            <a:r>
              <a:rPr lang="en-US" b="1" dirty="0">
                <a:solidFill>
                  <a:srgbClr val="FFC000"/>
                </a:solidFill>
              </a:rPr>
              <a:t>Absence-of-errors fallacy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Finding and fixing defects itself </a:t>
            </a:r>
            <a:br>
              <a:rPr lang="en-US" dirty="0"/>
            </a:br>
            <a:r>
              <a:rPr lang="en-US" dirty="0"/>
              <a:t>does not help in these cases: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The system built is </a:t>
            </a:r>
            <a:r>
              <a:rPr lang="en-US" b="1" dirty="0">
                <a:solidFill>
                  <a:srgbClr val="FFC000"/>
                </a:solidFill>
              </a:rPr>
              <a:t>unusable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Does not fulfill the </a:t>
            </a:r>
            <a:r>
              <a:rPr lang="en-US" b="1" dirty="0">
                <a:solidFill>
                  <a:srgbClr val="FFC000"/>
                </a:solidFill>
              </a:rPr>
              <a:t>users </a:t>
            </a:r>
            <a:br>
              <a:rPr lang="en-US" b="1" dirty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needs and expectations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r>
              <a:rPr lang="en-US" dirty="0"/>
              <a:t>Seven Testing Principles (7)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5575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 descr="data:image/jpeg;base64,/9j/4AAQSkZJRgABAQAAAQABAAD/2wCEAAkGBxQTEhQTExQUFhUXFyAaFxgXFxwZHBwZHRgcGxwXGhwdHCggHR0lHR0ZJDEhJSksLi4uHCAzODMsNygtLisBCgoKDg0OGhAQGiwkHSQsLCwsLCwsLCwsLCwsLSwsLCwsLiwsLCwsLCwsLCwsLCwsLCwsLCwsLCwsLCwsLCwsLP/AABEIAPsAyQMBIgACEQEDEQH/xAAcAAACAgMBAQAAAAAAAAAAAAAABwUGAwQIAgH/xABQEAACAAQDAwcFCwkFCAMBAAABAgADBBEFEiETMUEGByJRYXGBFDKRocEIIzNCUnKSorGysyRTYnN0gpPC0TREY4OjFSVUw9Lh8PFDZGUX/8QAGgEBAAMBAQEAAAAAAAAAAAAAAAECAwQFBv/EADARAAICAQEGAwcEAwAAAAAAAAABAhEDBAUSITFBURMycSKBkaGxwfBSYdHhFCPx/9oADAMBAAIRAxEAPwB4wQQQAQQQQAQQQQAQQR8ZgBc6AbzAGriVaJS33sxyoOtju8NCT2DwjLT1Cvmym+VspPC4AuB3Xt3gjhFT5S4iTPlhCCwbJLv5o3M83Tzspy6f4TdZif5NyAlPLtxGYdx836toyjlUpOK6GkoOMU2ScEEEamYQQQQAQQQQAQQQQAQQQQAQQQQAQQQQAQQQQAQQQQAQQRjn1CoLuyqL2uxAF+rWAI7GMaWQyKdS17gb9xCqO1m0F9LBr2tErC9rWFTXSCGv75mFiCCnSVF+aUWoe+/pQwozhPeui8o7tBCo5+OU5lSZdDKYiZP6U0g2Ikg6DTUZ2Fu0Kw4w0qqoWWjzHYKiKWZjuCqLknsAEco8occauq51U9wHboKfioNEXvCgX7bnjGhSz3Scp59OBlfMqgiz66EEEA7xe5jqTBp7zKeS8xQjtLVmUblYqCVF+o6RyzyPwnyzEKanIurTAXH+GnTcHvUEeIjrKKqKTtF5ZZTS3nYQQQRYoEEaOOYolLIefMuVQDQbySQqqO8kCFzO5zqj4siSveWb1jLFJTUeZ1YNHmzpuC4DUghO/wD9UqruGFMNwUhXGpsb6zDfS4tpr3WOfBOcmsfMop/KX3+9S3OQXtqEB0PWSN0R4sTaWzM0Vbr4jbghcHGMbnDoUySF+W+RLDrOd3P1IWlfzgVbTCpqJjIDbPKdgCOtVGzuOq9onffRGX+NGPnyRXpb+iOkoI5rlcqwWAeprVJ47IEd9vKrmN3BOVzvMKLXzpJCkhqktKl3HxSwnTACe1eEN6XYeBhfLKvgzoeCEzS858+QwWZOpqgfKV1a/Zml2K/vJF7wTl/STwMzbJj8sjL4OOj9Kx7IKa9CJaTIlcaku64/2WuCPim+o3R9i5yhBBBABBBBABCG5+8e21VKolN0kDPMHAzXHRB+amv+YYdmNYmlNIm1EzzJSF27bC9h2ncO+OTaysedMmT5usya5dz2sSbDsG4DqAgCZ5DYxPk1tOJEwh3nIgU9JGDsFYMPmneLEa6x1NHNPMth23xeW3CQjzT32yL9ZwfCOicbxJaannVD+bKls57coJsO07vGAQuOfflSJVOtDLb3yfrMAOqygdx6s7WHaA8I0myxmrZz1M+bOmOXZ2Ls1iLk8ADuA3AcABGpUuBpAgbPud8HzTamsYaKBJQ9rWd/EAS/pGHlCL5J8rjQ4NLl08sbZpM2eztuF582UjAW6R9748FG++lQ/wBt1Z31lYb/AP2Z3/XAchwcteXE2RUNIkBF2ds7sMxLFQ1lG4AAjXW5PC2tSn84Nde23t3JK9qwv5812JZpk1mO9mmMxPDUk3OkeQD8p/pGM3jk3zPUw63TY4JPEm+7p/YuOJ8qqmchSbOZ0uCVuguQdPNAvY6+ER85+gT2Hj2RXsrfLf6RgIb5TfSP9Yp4LfU6Y7YxxVRx0v2r+BhcreTuHYVLlbRJ1ZOnBsiTJgRAABmmEogItmGXUm50ItcQeF85T0YIpqKjlXABISYzEDcGbaZj4mK7UzZk0gzZs2YQLKZkxnsOoZibDsEYPJx1RuopHizzTnzbZbMS528QnS5koinVXUqSkpwwDAgkFphANuwxRZbX3bu6N4yF6hBsl6omjOy4ckeaObWyZdS9UiSplyAilnAuRa5sAbjti54BzJ0sps1TNep0tltslvwPRYtp860KulxmplKElVNTLQblSfMVRckmyhgBckndvMWXkXy4q5NQM82bPRwQUnTWYXAzBgWzEHQjTffuhRNjNnc1WFN/dbdqzZo+yZFS5Q80TyVM3DZzki5MicQQ3Yj6WPY179Yhq4PiC1EiXOUEB1vY8DxHgbiNyKtJl4zlB3F0xCcieXk+ncymVrISJkl7jKQbG1xeWQeG7sh3YPikuplibKNwdCOKnirDgR/33RQudfkfmU4lSjLUyRmmWHwktRqSNzMq30PnLdTfo2guS2O7DYVsoWpp5yTpYN8kxfOljrsOmh3lSQes08nodya1SpqsnR/q/Z/v9RzwR5RwQCDcEXBHEdceo0PPCCCNHHcTWmpp1QwuJUtnI68oJyjtJ08YAVPP5yqXImHymu5YPPA4KNUQ9paz23gKvXCbdujG4SJ4m1E6YTUPNuVymxDXZnLbhrYAb/CNCq3G0EQOf3OWGWlVdUfjuspe5FzNbvLj6MN2vo5c6W8qaoeW6lWU7iDwil8yCAYNTEDUtNLd+3cfYBG/zkY/MpKZTJIEyY+QMRcquUksAdL6Aa9cVlJRVs2wYZZsixx5sTnKTkxKpqiop00yNdLG/RYBlU34hSAd26KIcLnTZuzko01iQAEBOp0F+rjvi8VtPmDTHZmdtWZmuSesk3Ji5cxOKoHqaS3SPv6tbUgZUZSeodAj5zRz4cjcq6HubU0MMeFSSW8qTa4X7iD5b4OKQNTLa0rDZSEjS7bScWbxYk+MVnCqHauiXClhvO4WBPsi88739pqv2SWP9R/6xT+TtMs2fKluLqxsRci9lJ4a8I64nzkixNzfgMF8plbid2uhUaDNqOlviHxTk8JKM+1RsrZco0fz2TOVzaJ0dG11IFuMSkrDJN7bCTvtfaT91gb6NuubemPE+mlKkxhRoxS1gsyec12A098voDwB3HhYnVYZFd9FU2Q6oNkIuNJRSXdlNJLAVrZtpPsdWGbpOot0R5pbzl3akbMvDac5vyaXobWz1Fzu/Tsb33rmGm+J8KRG8ik09LmZUuozMFuxsBc2uTwA4xItycbX32nNjwmgkjrA492/si7YXyfpZlQ0lqZcoVzdXn3BVkCgktY3V+HFWHCJtuQ9D+Y/1Jn/AFxVwaJsVi8nnIvmk+cykbVQQVNjv0tfiCdLHjA/Jxwyrmk9IHKdpoSCBlvwN2G+w7dDa6co8ApZDSlSmUh1mElnnnVFDKoytlBY6dJhvFrxEmgkafkyagHR5w357t05iiwygWBLXbcBE+G6Flaq8DeWmdsmXTdMUnU7rA3Ph7I18KFqiX3n7jRaKnC5Jkz3EnI0tbgh2OvR1+EYEaka9R3jWKzhf9old5+60Vaok6B5vjfD6fub1TGEWKK1zcG+Hye+YPROmCLLGZcw1tSkuW8yYQstFLOTuCqCWJ7AAY535O47JlYdiUsAONtLmSUvlIUzAgmgEXyj3oEb+lY2vDh51sQ2OFVbA2LJs11sbzGCaHuJPhw3xzphYApa86DoSUHmecZ6toPOJsjeZwvfhEPiTGTi1Jc0Pbmh5VtVynp3lhfJwoVs4JZSWsMtgQFAAvqD2QwoSPMAT5TV6G2zW/QFr5za7HpA77KNDqTwh3QRMpOUm31CMNZSpNltLmKHR1KsrC4IOhBjNFb5xcceiw6oqJRAmKAEJF7MzqgNjobXv4RJUQ/ODgSYfWzKZCCjoJkq5N1ViQEJO8gqddbi19bxVMOwiqqnKU8mZOZSAdmpYC+7MbWUGx1Nt0ZKjNPZ5093mTWN2Zjcm/XFz5j8YanxTyZQTLqVKsOpkRpiv4dIdzHqgQPbkZg3kdDTUxtmlywHtuznpOR3uWhf88dZmqaeSPiSyx73a32J64bUIflhU7fE6hr3CvkH7gCkfSDemOfUuoV3Pa2Fj3tTvfpTf2+5DYu2WXaLP7n+izT6yoI81UlqfnEsw+qnqim8o5thaGtzEUOTDTM4zpzv4LaXb0ofSYpp1xs7dt5fYUe7KzzuH8oreynlfeJiu8jR+WU/zj9xosHOwbz6/slSh6gfbEFyNH5ZI7z+G0dkT5eRe+VOOzaaUzSpJOW15j22YuQN2YMxuQLDt6omsanz0RRToHmM4W7eagO+Y9iCVHUNdYhOcA/7vm96fiLEzjuJinlh2RmQuFmMp+DRtDMNhew7OuOpK0qXV/Yys06bEqmVVyqaoaTME5GZWlIyFCgv0wWboncD1x75YY+9MmWSFacVaZZtVWWmrOwBG/RR1k9hiEop1NIrVelmhpWxc1bbQzgqr8GS5LEHNpa+4bozY7SVKSq+a8uQVmoQX2rZlkqDkULs7aXLHXUseqNPDW8r/j8/O5FlldqibIkvJmSpbsqs+eWXBugNgA621PWYjcCraqZUzUd5MyTJ6LOkpkvNtfIt3YHKLXPWQI38NqWShSYwAZafNZTcWVLrqRvIA4aE8Y1+RErLQyDe5ddox62di5PpMZ8ov1osfcRxCYi1ZGX3oKUuDuKAkNrrrfq/r5bEG289Q8spKU5geiVbKjKCbkkWLFmtYBkAuQ0ep/KOWJjygG2i9YAXziu+/wCi57kPG19uTUEuyGxyhTmXQdK/RtmJuLA9zCK01zRJXeUVSZlHUm2WyAWub6qraggFd4sDr1gboVuGm0+V872GGbjGJGfRVRKBLS7iz57gnj0VsdDpr3wsKH4eT88e2M5qmSh+82Z/3fK+fN/HmRaYqvNn/YEHVMm/isYtUZGgnfdEY+VlSKJb++nazCD8VDZUI4gsc37g8EnRjOw7NYvHPzW7TFmT81Jlp6QZn84ijUZIBbr0gQxr8w88ivnJlvmpyS3VlmJp45vVD4hJe50pSXrZxGgEuWp7y7MPUkO2BIQtOf2ry4dLT85UID3Krv8AaBDLhMe6Kq7eRSuszHPgEUfa0AKGS9y0XHmOkZ8ZDfm5UxvUE/mim024nrP2Qw/c6U96+pm/Jp8vi8xT/IYEIf8AUzgiM7blUse4C5jneinli8xvOclie1iSYdHOJWbLDqg8XXZj/MIQ+ok+EJqlSyEnjHJqH7SR9RsHHWLJkfVpfD/pXOUlTvjpPkZhRpaGmkMAGlylDgbs5F3+sTHN8iQZ1bTyhe7z0XTeLuBfwGvhHVMaYFws8/bGRyzKPYR3Oibz8R7NgPqIfbENyQ0rJB7W/DaJTnNPv+KfrJA/0ZMRPJlwtTKZiFUZtSbAdBhx7Y6InjyGxKAYWIBHURcRgl45KMzZWfWYZQYp0DMC3aXfrtfhbQ6xr0mLyANZ8n+Iv9YjJVau3ea82jdgWEhmqRllIRZbSwu82GY5r6kAgaR0Rp8zJ2WXDq5WdklyZgAdkL5UVMyXB+NmIvpe3tj7MxiXtBKZJtmfZhynvZfLmygnU6X1tbtisSjJ8pSaZ2HrlnGa02XMCzGUoQZTDiCx3luA0jYq6yXMqpc1qmiyy5uZZgnWfZ5CNiU806selm3cItUL59CLZcCBa1tN1uzqjwQAOAA8BEDh2K0yAmZWSXbO5HvwsFeYzAG7akKVHUALC2t8XKDEqadLCrVU1wxNmmqAby3ThfiwO7hGaq6ssTsyWt9Qtz1gaxhmOozHoi3nHQbhxPYOuK9Mr5HlEuaKumKhERgZik9ATblbg6kuuoIOh33jTpamSk6Y61VLs5mjK0wOSDMnTDbda7TBoc1gCN1otS7g3uVdhSVFgBeWdwtClo/hpP6xfti94nUSRJrLT5DNNJKKjqTbgNADcm+mtoocnSdJ/Wp98RnPmSh+82f9it1TZn3r+2LXFS5sz+SN2Tn9hi2xkaHLXPOhGM1fbsyP4Ev23iszhlAXqFvHj64vHPOyvjThd6S5Yf52XN91liv8mcBNbXyKW9lmP0z1IoLv45VIHaRAgfPMxgnk2Fyiws88mc3c1gn+mE06yYvUeZaBQFAAAFgBwA3CPUCQhCe6EmK1bTID0hJuR1BnNvsPqh9xzPzq1pbGKkg/BlEHcspb/WJgCp1gyiw0AEN33N2HkSqyoNrO6Sl67opZvD3xPQYUOIvprvO+H37n6Sy4VcnR58xl03Cyr49JWgQjPzyVlpNPJ+XMLntCLb7XHohb1DWl7uEWznUqi9ckoEWlyh9J2JP1ckU7GptlIjgyu5s+02dDw9HBd7f57ja5pKAT8WRmOkmW80DTU6IB4Z7+AjoaEnzAUWaorJ5HmIssH57FmH1F9Ih2R141UUfL66e9nkxE85/wuKfrqf8ACkRVwxi185q9PEv2iR+HJiozzYaG2oEaxOORvmgnA22Zvpppx3Hfuvx3b+ox4m0U1QWKWCgE6jQHdpe8ayVk619odbnjfpA8c3afX1mCdWTfjNcNod43AnXpG+62vqiqyRfA3lpMqjvNcDyZhjztDAN0eY0OUC5j5tDG/IrEQWaWr63uSQeFhu3aHTtj75ZLLZtkuXLbLfS/yrgDW0CSOLmPOcxK/wC1JP5hNP0j69NYwTqtLqRLVbX0JuDppfS+h11J3wBHmYY+S298k/rpf4gjeqKmW9siZLdTE39IjQTz5X66X+IIAfnNifyab2VDfdSLhFM5rT7xUdlS34UoxczFC5ybj2IeUYjWT73DTnyn9ENlT6oWLrzD0OfEJ047pMgj96YwA+qrxQ+VGHS6asq5VO7GVKmsq31PR3rfjlN1v2R0BzVcinw6TNM51abPKlgoNlCg2S532LNrYb4EF5ggggSEcqcsa4VGI1k1dFacwW/UtkB8ct/GOqZjWBPUI48pWLdI721J7b3MCGa+J6R1PzaYatPhdHLW+slZhuQelMG0bUaWzMQOy0cqYi9467oFWkoZYOiyKdQe6XLHsEGSlfBCc5QVG2xCpf8AxSvhLGzB+rFb5RPpa8SeFEkMx1O8k8SdTEByim6x5seLs+7yx8LHu/pVfIdHMdRKmGLMAs02a7MevKxljwAX03hgxBchaDYYfSSiLESVLD9Jhmb6xMTseiuR8NN3JsR3OSpL4hYEk1MkAAX+JJ4RVJ1JM/NT/CU//TF65Wj8oqv2uV92VG2lr67r626olMq0LI0c/hLqf4R9qx8NHP4yak2/wuy3VDRWopy2QPdgNwIv23F9OEYoil2LvJNqnJ/EWhkT7f2ao/hmMeyqP+Fqf4ZhomqkMSstgXHAMCQL9V4+La+u6+vdE2Z0LEpPP90n/wAMwCXUf8JUfwzDPerkWNid2mul/Axik1Ur4xv3evjpw64mxQtNjO/4Wf8AwjHryecf7tP8ZZhmrOkkNbMTrbd4XF7/APqPEqYi3Li477eu8LFC2FLOH/wTR/lt/SPK0kzNLJlzQNomplsB544kQyJdZJcHJZj+i1wDbfv64jsV8wfrE/EWFkUXvmt+Bqf2k/gyotWKVqyJM2c/my0Z27lUsfsip813wdV+0f8AKSMHPdimxwqaoNmnsslf3jmYfQVx4xBYSHI2karxClR9WnVG0mdoDGbM9IVvTHVkIXmFwzPWzZx82RJCj58w2B+ijj96H1ABBBBAELy0xE09BVTltmSSxW+7NlsL+JEcq0aWFuoey0dGc9NTkwio63MtfTNW/qBjneQLLfs9v/aAZ5wKnEyvpJZ1D1EpdeozFEdOc5FXs8On23uBLH77BT9UmOd+bWRtMYo16pub6Cl/ZHSHLqSjUFTtFzBZTMN4s6i6tca6NaKz8rN9K0s0G+Vr6iZpFyy+8xWptN5RVSpP52asv6TBfbE1UTvel98uQCQMwNvbEzzScmXqqpa4lRKp5hFtSzTMlxbSwAzKb37LcY4sUbkj6zaeZY8Mm3xY9QLaCPsEEd58YJ7lX8PU/tsv7JUa/KGa6001k84LvG8DiR3C5jPyo+GqP25P+XGyYgkTgbKcwJBBuGG8HrvvvDFxupm+QZ9VmFEz20IvbP3bzG2nJ+mD5xKXNe432B6wt7D0RIOARY6g7wYmyon0cocykq6m6ld4PC3b9u6GniLtsb7iQM1uF9/ojFIwGnR86ylDXuLkkA9YBNh4RItCyGrTRVkJRsy+dfQ8Seo8TcxM4y5yAA6FrN3WOnibfZxjOlGinMFAPcPV1RkdARY6g7wf/UXlNNp0cODRzx4pQc+L+RAYd0Zi5Ra97gbt3/rX+sYOXkxtnLUXyFjm7SB0Qezzj4RYZVKim6qAeuCpkq6lXUMp3g6iInLedm2kwSw49yTsXPJyay1MrLe5bKw61O/wAufCL9inmfvp+IseaLCpMkky0Ck8dSbdVzH3Ffgz85fvrFTpLxzXno1Q/wAYfhrFI90JieafR0oPmq05x3nIh+rM9MXXmvP9rH+Iv3ISnOdi23xWtmXusptkvZsxlYD98MfGBI4OYvDdnh21I6VRNd/3VOzUd3QJ/ehixF8lsN8mo6aRxlSUU/OCjMfE3MSkAEEEEAK73QlTlw+Sg+PULfuWW5+3LCS2eSWN9yNb+nT0w/efCiV8MaYVLPJmIyW3DMwRs3ZlY+IEc/Yo5NiX1y7tN3hAhlm5kqbPjMlvzaTH/wBMp/NDl54KrLh+T87NRPQTM/kine575MKEfEWY52zSUTgFBUs5O8sSLDgBfffS3c7xPkskWFjULmPVZHI14a2+zjFMnlZ2aFXqIX3Qo8SIWU3Yun2CHDzPURlYVIvvmF5ngznL39EKYTGISjOnS6dD8LMVBbrZgL+G+Ok8NolkSZcmXfJKRUW+pyqoUX7bCMsK6nobYyXKMTZgggjoPEE/ynHv1QeqtU+jZxsGPOPysz1wG/bsR3hEj5Lm5lDDcwB9IvEEn0x8gMeWMCDWr60SlvYs1jlVd57oXuIcqamaTZtkvyU3+LHW/ogrOUM01DTkY2vZUJ6JQbgR1nfm3i/gZWqo6aYq1c7NLRwLIDrMJF72GvoOtrnSJII2sl1khJM1ps0CauZekTbsYHS5Fj49hiV5PcpprOJUxc9weko1AHFhut26akb7xoS6jD3OUyZkr9O507TZz6wYkq6YtDICSBd5t7zmsdBx3WvY9EWtvOuoMgtQa4uN0eSYqvIrEmJeQ7E2GdCTc2v0gT3kHxaLQTEEn28aWLN72e1kHpdY2iY0cRa7SU63zH5qC9/pFYAvHNnNA8tJ3BkJ7srf0hGckpBrMQkBt8+qDv3Z9o4+iGhrYLW7KixlwbFZAK/OMuYF9dooPMrS5sUpf0FmOe7ZMv2sIA6aggggAggggCn87NSyYZPysVLFFuCQbGYuYacCtwewmOacYkqqrZVBJ4AbrR0Pz4EjC3I3ibLt4uB9hjnjEJBmTElLqzMFUdrED7bQIOoebWRkwqhGmtOjaADzlDDd2EaxFc7ky1KinaazAbgXl6bhN7CT0f0gOqLlh9IsmVLlJ5ktFRfmqoUeoRQOeMnJTnKdC1nzAgEgdEy+JIHnaWt2xnl8rO3Z6vUw9Sn81OHmfim1K5lp0LFlIUK7AqtwRdgRn0FtRc9Re8KPmNk3m1kzoEgItzcTBe53bght3kjshuQxL2SdoS3tRIIIII0OIV9X8PV/tDfcSIylGUtL+Sbr80n2E+sRJ1fw9X+0t91Y0quSTZl85d3b1qe+IJPpMauJsdlMtvyNbvymMyTQwuPEcQeo9sfHgQK2RKkbKdtGcTBLOxUDolsulyLm/ZYDtO6J7lSE29OrkiRkNiPZbsCRF1uCTNvsUUk8OrJwcngoGhPXpvsIma5qdUSkqJhJRRaYBqhtYA77acDfS1+BNiCGqFpQrbMuzWNr3AzXSxHR3WL7+KdovKyspoqfbHoCeBfW+TOwa1tdFzWtwEaaYZRqcz1iuvyUtmPZ0Sx9ABiTrqZayQGp2AEnQSvN0tYX6jYdHha+upsBGYQZYxCWJBcy+nq4ANtm++3C9urui7kxTeRVETMecQQFGRbi1yfOPhu8T1RbyYgI9ExHUjZ5jzfi+ZL+aD0m8W9SiPtZMLnZIbX89h8VeofpHh1DXqvsS0CgKBYAWAHADcIEmnjFRlwzFwDYt5KvpmtcegGMPMDJviLHgtK/pMyUB6rxo8rqjLRVi/LnUq+qpb+WLD7nmTeorH+TKlr9JnP8sAPGCCCACCCCAKLz0MP9lzQVRrutszhCCDmzJdhncWuE1v1HdCb5qqFZ+MU+dpfQLOEmgkuVRiMgC2zKbNqRa1xe1oavPvNAoZa+9EtOFg19poDrJt8YX1J0yluyKb7nuWDWVJzEEShdNkGBGbRtr8QjUZLDNe/xdAH3Cw55B0pFgt8raqx2luore2z0HSIOttRxZ8LLnew1rrVHKZYQS8vxs13a9rWtbt4Rnl8p37NaWpjb7/Qzcx6nyScST8ORYoBayg+eNXvfju1EMeKdzVYPNpqK00qdo+1lhSTlluiWXUCxuGJA0uYuMWh5Uc+paeaTXcIIIIsYCxrhaoq/2g+uWhjWaNnFdKutHVOQ+mnlmNRjEEmtPla5l0bj1HsP9YxCeCbHRuo+zrjZYxgnoGFiAR2wIMU7NY5HKMVIDWB3jiDobb4XeI4HPlkkozjfmW737T8a/XeL+0ph5rnubpD07/XHku/FVPc3sI9sSChVddNmypMrYt72CCVlm7HcpbTgunbqY3sCwKfnDuTJXcRfpMPkkbrXtv8ARFsM5vkHxYR4LueCL6W9ghZFGeWoUWGgA/8AD/3jXeeW0l6Di9tP3R8Y9u7v3R82QPnEt37vQNIy3gSeZMoKLDv7SeJJ4ntj2THnNBeAKvy0/s079pp/wquLv7ndNa9v1I9G2PtilcsU/I5zf/ckL6JFQfbF99zx8FW/rJf3DADeggggAggggBTe6CqBsKaXnW7OzbMoCWyhemsw+ZlzagEFs3UCDq+51piJVVMInAF1AufeW33KC184tZjc6FYyc/zTbUwAfycK7TCAcm0uqywzWsDq1gd94ze56onSmqnaWyiZNUoWDAMuTet9CNd4333nSwDZikc8C3w/umD7rj2xd4qnOhJzYdOtwKH/AFFB9RMUyeRnTo3Woh6om+TxBpacjdsZdu7IIkIgeQU/Ph1GeqQi/RXL7InosuRjkVTa/cIIIIkoLnlKlqyp/SWU/wBUp/LEQ5id5ZJatc/Kpk9KzZl/UwivO8QSfGaMTNAzRhZokgypKJBa4CiwLNe12NlGgJJJ4AQVFOEz550lchCtcvoWUsAQJfyQT2AG+6Nda4ENTkNdyjqQL6y3zlTqCLhd4gq6BmaY6mcrPMz3EsaMBMCgHONyvbXfbtjRRVFHI3JOGF2VVmyiXDFbbQ6I2ViTs7ABtLm2tusR7OCNv2krdcefu11HQ7DGHBqkLMRwHdZZmpoi/HmhzrtbXBa3EEG8SYxEAKDJnXCtwl7m6NzebprGeVTVbi+PqvtZfG4vzv8AOP8ARD4jh7ycpaxDbiL8OBuAQdY0s0buOYtnZJOzZMiZjmyi+awFgrMNwPHf1WiOvDj1HC+BkvBeMeaPoMAQ3K0Xwua3/wClLHopZn9Yufudn6FaP0pR9KuPZFZ5QU18Anv14kGHcJQl/beJz3Oj9OuHWkk+gzh7YAdkEEEAEEEEAUXnpW+FTb/Ll/irE1zfH/dlB+yyvw1jR52KbaYVUgcMjfRnIx9QMeuamp2mE0Z+TLKeMt2l/wAsAWyInlXTGZRVKAXYyXy/OCkr6wIloCIhq1RaEt2SkuhSuaKrD4eE4ypsxD4ttB6nEXWFpzZt5NW1tCdBfOg+Y2QnxQyj4Qy4pidxR0a2O7nlXJ8V7+IQQQRocpS+cKmZclSEZ0WW0uYEF2AJVlew1Kgg36r33XstV5SyG3N64f0adVhUiZ8JJlPf5ctW+0RAEkMYlH40eDiMv5QhtzeQ+HN/cqcfNlqn3bRpTubTDW/u5HzZ05fuzBEgVrVcs2OYXG47jqLHXtEeDPl/KH0j/WGa3NXh3BJw7p80/axjE3NPQddQP84+0QsULLaShp0f/Lf0HoEeWnyutYZw5psP/wAc/wCcfZHteafDeKTj3z5nsYQtihWCtlLuIHdHw4pL+VDblc12Frr5MT86fOb1GZaN6XyCw1f7nIPzlzfevACSfGpY4x6osT2ziXJRpjncq9Ik9w+3cIfVLyZo5fwdJTJ82Sg+xYkpcoKLKAB1AWgBUcsOTr03JuZKmWM1XSa+XUBnqFJA68qta/YTEBzBz8lfPlfLp7+KTFH2OfRDd5cUW2w+slAXLU8zKP0ghK+sCEXzUVuzxemPCaroe5pRcfWRYA6QggggAggggCM5T0O3o6mSN8yS6jvKEA+m0UjmFrs9BMl3+CqGA+a6rMB9LN6IZUKLmsHkuL4jRHQN0kHZLmELbtKTEPh2QA3YIIIAWPLMeR4tS1u5JhAmHstsnJ7AjI3esM6Klzn4Tt6FyBdpXvg+aAQ/1CT3gRu8hMX8popLk3dRs5nXnToknv0b94RlHhNr3nbm/wBmCGTqvZf1XyLBBBBGpxBBBBABBBBABBBBABBBBABBBBABBBBAHxluCDuO+OVCxoa1CbjySqsevLKnWPpQeuOrI5456sI2WITHA6M9FmjqzAbJwPoox+dAHQwN9RH2KrzYYx5VhlM5N3RNk99+aX0CT3gBv3otUAEEEEAEKDnAPkGN0dfulzCBNO7S2xmMewS2ln92G/C858aZWw8FgCVmix6ro4P/AJ2CAGHBEJyIqGmYdRO5LM1NKLE7yTLW5MTcAeZiAggi4IsR1g8IWfIWaaHEajD3PQmHNKJ+UouPFpVr9qWhnQrudkbOqo5ydGZcdIb+jNXL6MzemMsnCpdju0XtuWF8pL5rimNGCCCNThCCCCACCCCACCCCACCCCACCCCACCCCACFtz6YLtaJKlR0qd+l+qmWV/Q2RuwKYZMamL06zJE6W4DI8tlYHiCpBHogBMcweObOfOomOk0bWX+sQAOB2lMp7pZh5RybyNnslbQupIbbyRcdTOqsPFSR4x1lABBBBAH//Z"/>
          <p:cNvSpPr/>
          <p:nvPr/>
        </p:nvSpPr>
        <p:spPr>
          <a:xfrm>
            <a:off x="155575" y="-1790700"/>
            <a:ext cx="2990850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2D39C-BEA7-4EA7-A544-BE905B4D3C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4492" y="2204864"/>
            <a:ext cx="3985162" cy="398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4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3349" y="3276600"/>
            <a:ext cx="2882677" cy="31205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3911" y="1611134"/>
            <a:ext cx="6768752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Software evolved through the time</a:t>
            </a:r>
            <a:endParaRPr lang="en-US" sz="3200" dirty="0">
              <a:solidFill>
                <a:schemeClr val="bg2"/>
              </a:solidFill>
              <a:latin typeface="+mj-lt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ea typeface="Calibri"/>
                <a:cs typeface="Calibri"/>
                <a:sym typeface="Calibri"/>
              </a:rPr>
              <a:t>Retail, web, mobile</a:t>
            </a:r>
            <a:endParaRPr lang="en-US" sz="3000" dirty="0">
              <a:solidFill>
                <a:schemeClr val="bg2"/>
              </a:solidFill>
              <a:latin typeface="+mj-lt"/>
              <a:ea typeface="Calibri"/>
              <a:cs typeface="Calibri"/>
            </a:endParaRPr>
          </a:p>
          <a:p>
            <a:pPr marL="457200" lvl="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It still has bugs</a:t>
            </a:r>
            <a:endParaRPr lang="en-US" sz="3200" dirty="0">
              <a:solidFill>
                <a:schemeClr val="bg2"/>
              </a:solidFill>
              <a:latin typeface="+mj-lt"/>
              <a:cs typeface="Calibri"/>
            </a:endParaRP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Reasons does not change</a:t>
            </a:r>
          </a:p>
          <a:p>
            <a:pPr marL="457200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Importance of fixing bugs</a:t>
            </a:r>
            <a:endParaRPr lang="en-US" sz="3200" dirty="0">
              <a:solidFill>
                <a:schemeClr val="bg2"/>
              </a:solidFill>
              <a:latin typeface="+mj-lt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More Customers</a:t>
            </a:r>
            <a:endParaRPr lang="en-US" sz="3000" dirty="0">
              <a:solidFill>
                <a:schemeClr val="bg2"/>
              </a:solidFill>
              <a:latin typeface="+mj-lt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More money</a:t>
            </a:r>
            <a:endParaRPr lang="en-US" sz="3000" dirty="0">
              <a:solidFill>
                <a:schemeClr val="bg2"/>
              </a:solidFill>
              <a:latin typeface="+mj-lt"/>
              <a:cs typeface="Calibri"/>
            </a:endParaRPr>
          </a:p>
          <a:p>
            <a:pPr marL="835088" lvl="1" indent="-457200">
              <a:spcBef>
                <a:spcPts val="1200"/>
              </a:spcBef>
              <a:buClr>
                <a:schemeClr val="bg2"/>
              </a:buClr>
              <a:buSzPct val="80000"/>
              <a:buFont typeface="Wingdings" pitchFamily="2" charset="2"/>
              <a:buChar char="§"/>
            </a:pPr>
            <a:r>
              <a:rPr lang="en-US" sz="3000" dirty="0">
                <a:solidFill>
                  <a:schemeClr val="bg2"/>
                </a:solidFill>
                <a:latin typeface="+mj-lt"/>
                <a:cs typeface="Calibri"/>
                <a:sym typeface="Calibri"/>
              </a:rPr>
              <a:t>No unsatisfied developers</a:t>
            </a:r>
          </a:p>
        </p:txBody>
      </p:sp>
    </p:spTree>
    <p:extLst>
      <p:ext uri="{BB962C8B-B14F-4D97-AF65-F5344CB8AC3E}">
        <p14:creationId xmlns:p14="http://schemas.microsoft.com/office/powerpoint/2010/main" val="11427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sz="quarter" idx="10"/>
          </p:nvPr>
        </p:nvSpPr>
        <p:spPr>
          <a:xfrm>
            <a:off x="180086" y="1412776"/>
            <a:ext cx="11815018" cy="520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QA Book: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www.istqb.org/downloads/send/2-foundation-level-documents/3-foundation-level-syllabus-2011.html4</a:t>
            </a:r>
            <a:endParaRPr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dirty="0"/>
              <a:t>Tutorials: </a:t>
            </a:r>
            <a:r>
              <a:rPr lang="en-US" sz="3200" u="sng" dirty="0">
                <a:solidFill>
                  <a:schemeClr val="hlink"/>
                </a:solidFill>
                <a:hlinkClick r:id="rId4"/>
              </a:rPr>
              <a:t>www.w3schools.com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Selenium: 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leanpub.com/selenium-</a:t>
            </a:r>
            <a:r>
              <a:rPr lang="en-US" sz="3200" u="sng" dirty="0" err="1">
                <a:solidFill>
                  <a:schemeClr val="hlink"/>
                </a:solidFill>
                <a:hlinkClick r:id="rId5"/>
              </a:rPr>
              <a:t>webdriver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-book</a:t>
            </a:r>
            <a:endParaRPr sz="3200" dirty="0"/>
          </a:p>
          <a:p>
            <a:pPr marL="304746" marR="0" lvl="0" indent="-304746" algn="l" rtl="0">
              <a:lnSpc>
                <a:spcPct val="100000"/>
              </a:lnSpc>
              <a:buClr>
                <a:schemeClr val="tx1"/>
              </a:buClr>
              <a:buSzPts val="3200"/>
              <a:buFont typeface="Noto Sans Symbols"/>
              <a:buChar char="▪"/>
            </a:pPr>
            <a:r>
              <a:rPr lang="en-US" sz="3200" dirty="0"/>
              <a:t>GitHub: </a:t>
            </a:r>
            <a:r>
              <a:rPr lang="en-US" sz="3200" u="sng" dirty="0">
                <a:solidFill>
                  <a:schemeClr val="hlink"/>
                </a:solidFill>
                <a:hlinkClick r:id="rId6"/>
              </a:rPr>
              <a:t>github.com/QualityAssuranceTeam/source</a:t>
            </a:r>
            <a:endParaRPr sz="3200" dirty="0"/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Literature</a:t>
            </a:r>
            <a:endParaRPr sz="4000" b="1" i="0" u="none" strike="noStrike" cap="none" dirty="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8954" y="3306553"/>
            <a:ext cx="2496150" cy="3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sz="quarter" idx="10"/>
          </p:nvPr>
        </p:nvSpPr>
        <p:spPr>
          <a:xfrm>
            <a:off x="621804" y="2307589"/>
            <a:ext cx="6808769" cy="312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Developed for 8 decades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Evolved into a profession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Concerned into quality maximizing</a:t>
            </a:r>
            <a:endParaRPr dirty="0"/>
          </a:p>
          <a:p>
            <a:pPr marL="304747" marR="0" lvl="0" indent="-3047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engineering</a:t>
            </a:r>
            <a:endParaRPr dirty="0"/>
          </a:p>
          <a:p>
            <a:pPr marL="609493" marR="0" lvl="1" indent="-69045" algn="l" rtl="0">
              <a:lnSpc>
                <a:spcPct val="1125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88847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Software (2)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 descr="http://www.technosolutions.com/images/requirements-life-cycle-pyrami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8180" y="1916832"/>
            <a:ext cx="421957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-242292" y="6452358"/>
            <a:ext cx="12114212" cy="363538"/>
          </a:xfrm>
          <a:prstGeom prst="rect">
            <a:avLst/>
          </a:prstGeom>
        </p:spPr>
        <p:txBody>
          <a:bodyPr vert="horz" lIns="108000" tIns="36000" rIns="108000" bIns="36000" rtlCol="0">
            <a:normAutofit fontScale="62500" lnSpcReduction="2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2"/>
              </a:rPr>
              <a:t>https://softuni.bg/courses/technology-fundamentals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069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109" y="5565809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91" r="-41391" b="-5190"/>
          <a:stretch/>
        </p:blipFill>
        <p:spPr>
          <a:xfrm>
            <a:off x="7023574" y="5565809"/>
            <a:ext cx="195535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072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906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 and </a:t>
            </a:r>
            <a:br>
              <a:rPr lang="en-US" sz="3198" dirty="0"/>
            </a:br>
            <a:r>
              <a:rPr lang="en-US" sz="3198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898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8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5" y="2538346"/>
            <a:ext cx="2122030" cy="529273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82" y="2057758"/>
            <a:ext cx="3365989" cy="4481790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395" y="3654314"/>
            <a:ext cx="1118158" cy="11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94" y="5359165"/>
            <a:ext cx="1041691" cy="10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65" y="3809901"/>
            <a:ext cx="4641124" cy="1623821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1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109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Software Definition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First Look at </a:t>
            </a:r>
            <a:r>
              <a:rPr lang="en-US" sz="4000" dirty="0">
                <a:ea typeface="Calibri"/>
                <a:cs typeface="Calibri"/>
                <a:sym typeface="Calibri"/>
              </a:rPr>
              <a:t>Software (1)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482724" y="2204864"/>
            <a:ext cx="9220200" cy="1569660"/>
          </a:xfrm>
          <a:prstGeom prst="rect">
            <a:avLst/>
          </a:prstGeom>
          <a:solidFill>
            <a:srgbClr val="D9D4C6">
              <a:alpha val="20000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Software is any set of machine-readable instructions that directs a computer's processor to perform specific operations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04" y="4000974"/>
            <a:ext cx="2160240" cy="255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Types of Software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661248"/>
            <a:ext cx="10958928" cy="499819"/>
          </a:xfrm>
        </p:spPr>
        <p:txBody>
          <a:bodyPr/>
          <a:lstStyle/>
          <a:p>
            <a:r>
              <a:rPr lang="en-US" dirty="0"/>
              <a:t>Software Distribution</a:t>
            </a:r>
            <a:endParaRPr lang="bg-BG" dirty="0"/>
          </a:p>
        </p:txBody>
      </p:sp>
      <p:pic>
        <p:nvPicPr>
          <p:cNvPr id="4" name="Shape 115" descr="http://www.agentsmith.biz/Images/Slides/slide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6220" y="1628800"/>
            <a:ext cx="3395464" cy="2178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vast majority of software until the emergence of internet</a:t>
            </a:r>
            <a:endParaRPr dirty="0"/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5882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Retail Software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2060848"/>
            <a:ext cx="4509120" cy="450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2387</Words>
  <Application>Microsoft Office PowerPoint</Application>
  <PresentationFormat>Custom</PresentationFormat>
  <Paragraphs>534</Paragraphs>
  <Slides>64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1_SoftUni3_1</vt:lpstr>
      <vt:lpstr>QA Fundamentals</vt:lpstr>
      <vt:lpstr>Table of Contents</vt:lpstr>
      <vt:lpstr>Have a Question?</vt:lpstr>
      <vt:lpstr>PowerPoint Presentation</vt:lpstr>
      <vt:lpstr>First Look at Software</vt:lpstr>
      <vt:lpstr>First Look at Software (2)</vt:lpstr>
      <vt:lpstr>First Look at Software (1)</vt:lpstr>
      <vt:lpstr>PowerPoint Presentation</vt:lpstr>
      <vt:lpstr>Retail Software</vt:lpstr>
      <vt:lpstr>Web Applications</vt:lpstr>
      <vt:lpstr>Mobile Applications</vt:lpstr>
      <vt:lpstr>PowerPoint Presentation</vt:lpstr>
      <vt:lpstr>Software Defects</vt:lpstr>
      <vt:lpstr>Software Defects</vt:lpstr>
      <vt:lpstr>Software Defects</vt:lpstr>
      <vt:lpstr>Software Defects</vt:lpstr>
      <vt:lpstr>Bug Fixing Importance</vt:lpstr>
      <vt:lpstr>Bug Fixing importance (2)</vt:lpstr>
      <vt:lpstr>Bug Fixing Importance (3)</vt:lpstr>
      <vt:lpstr>Bug Fixing Importance</vt:lpstr>
      <vt:lpstr>What Is Testing? (1)</vt:lpstr>
      <vt:lpstr>What Is Testing? (2)</vt:lpstr>
      <vt:lpstr>Main Test Activities</vt:lpstr>
      <vt:lpstr>Main Test Objectives</vt:lpstr>
      <vt:lpstr>QA vs Devs (1)</vt:lpstr>
      <vt:lpstr>QA vs Devs (2)</vt:lpstr>
      <vt:lpstr>QA Responsibilities</vt:lpstr>
      <vt:lpstr>Software Requirements Specification</vt:lpstr>
      <vt:lpstr>PowerPoint Presentation</vt:lpstr>
      <vt:lpstr>Use Cases</vt:lpstr>
      <vt:lpstr>Use Cases (2)</vt:lpstr>
      <vt:lpstr>Test Process</vt:lpstr>
      <vt:lpstr>Planning of The Resources</vt:lpstr>
      <vt:lpstr>Test Control</vt:lpstr>
      <vt:lpstr>Test Plan</vt:lpstr>
      <vt:lpstr>Test Analysis And Design</vt:lpstr>
      <vt:lpstr>Test Case</vt:lpstr>
      <vt:lpstr>Test Case (2)</vt:lpstr>
      <vt:lpstr>Test Execution</vt:lpstr>
      <vt:lpstr>Reproducibility</vt:lpstr>
      <vt:lpstr>Failure Found?</vt:lpstr>
      <vt:lpstr>Exit Criteria</vt:lpstr>
      <vt:lpstr>Exit Criteria - Example</vt:lpstr>
      <vt:lpstr>Test Summary Report</vt:lpstr>
      <vt:lpstr>Test Triangle</vt:lpstr>
      <vt:lpstr>Static vs. Dynamic Techniques</vt:lpstr>
      <vt:lpstr>Graph of contents</vt:lpstr>
      <vt:lpstr>Static Testing Techniques</vt:lpstr>
      <vt:lpstr>Dynamic Testing Techniques</vt:lpstr>
      <vt:lpstr>Black Box Testing Techniques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Summary</vt:lpstr>
      <vt:lpstr>Literature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Company>Software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Fundamentals - Common - QA Fundamentals</dc:title>
  <dc:subject>Technology Fundamentals – Practical Training Course @ SoftUni</dc:subject>
  <dc:creator>Software Univeristy</dc:creator>
  <cp:keywords>Technology Fundamentals, Technology, Fundamentals, Software University, SoftUni, programming, coding, software development, education, training, course</cp:keywords>
  <dc:description>Technology Fundamentals Course @ SoftUni – https://softuni.bg/courses/technology-fundamentals</dc:description>
  <cp:lastModifiedBy>Ventsislav Ivanov</cp:lastModifiedBy>
  <cp:revision>54</cp:revision>
  <dcterms:modified xsi:type="dcterms:W3CDTF">2019-03-22T15:04:54Z</dcterms:modified>
  <cp:category>programming, education, software engineering, software development</cp:category>
</cp:coreProperties>
</file>